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2" r:id="rId1"/>
  </p:sldMasterIdLst>
  <p:notesMasterIdLst>
    <p:notesMasterId r:id="rId23"/>
  </p:notesMasterIdLst>
  <p:handoutMasterIdLst>
    <p:handoutMasterId r:id="rId24"/>
  </p:handoutMasterIdLst>
  <p:sldIdLst>
    <p:sldId id="266" r:id="rId2"/>
    <p:sldId id="263" r:id="rId3"/>
    <p:sldId id="292" r:id="rId4"/>
    <p:sldId id="281" r:id="rId5"/>
    <p:sldId id="282" r:id="rId6"/>
    <p:sldId id="285" r:id="rId7"/>
    <p:sldId id="289" r:id="rId8"/>
    <p:sldId id="290" r:id="rId9"/>
    <p:sldId id="291" r:id="rId10"/>
    <p:sldId id="287" r:id="rId11"/>
    <p:sldId id="288" r:id="rId12"/>
    <p:sldId id="293" r:id="rId13"/>
    <p:sldId id="278" r:id="rId14"/>
    <p:sldId id="295" r:id="rId15"/>
    <p:sldId id="296" r:id="rId16"/>
    <p:sldId id="297" r:id="rId17"/>
    <p:sldId id="294" r:id="rId18"/>
    <p:sldId id="279" r:id="rId19"/>
    <p:sldId id="280" r:id="rId20"/>
    <p:sldId id="298" r:id="rId21"/>
    <p:sldId id="299" r:id="rId22"/>
  </p:sldIdLst>
  <p:sldSz cx="9144000" cy="6858000" type="screen4x3"/>
  <p:notesSz cx="6856413" cy="9750425"/>
  <p:defaultTextStyle>
    <a:defPPr>
      <a:defRPr lang="en-GB"/>
    </a:defPPr>
    <a:lvl1pPr algn="l" rtl="0" fontAlgn="base">
      <a:spcBef>
        <a:spcPct val="20000"/>
      </a:spcBef>
      <a:spcAft>
        <a:spcPct val="0"/>
      </a:spcAft>
      <a:buClr>
        <a:schemeClr val="bg2"/>
      </a:buClr>
      <a:buSzPct val="75000"/>
      <a:buFont typeface="Wingdings" pitchFamily="2" charset="2"/>
      <a:defRPr sz="2800" kern="1200">
        <a:solidFill>
          <a:schemeClr val="tx1"/>
        </a:solidFill>
        <a:latin typeface="Verdana" pitchFamily="34" charset="0"/>
        <a:ea typeface="+mn-ea"/>
        <a:cs typeface="+mn-cs"/>
      </a:defRPr>
    </a:lvl1pPr>
    <a:lvl2pPr marL="457200" algn="l" rtl="0" fontAlgn="base">
      <a:spcBef>
        <a:spcPct val="20000"/>
      </a:spcBef>
      <a:spcAft>
        <a:spcPct val="0"/>
      </a:spcAft>
      <a:buClr>
        <a:schemeClr val="bg2"/>
      </a:buClr>
      <a:buSzPct val="75000"/>
      <a:buFont typeface="Wingdings" pitchFamily="2" charset="2"/>
      <a:defRPr sz="2800" kern="1200">
        <a:solidFill>
          <a:schemeClr val="tx1"/>
        </a:solidFill>
        <a:latin typeface="Verdana" pitchFamily="34" charset="0"/>
        <a:ea typeface="+mn-ea"/>
        <a:cs typeface="+mn-cs"/>
      </a:defRPr>
    </a:lvl2pPr>
    <a:lvl3pPr marL="914400" algn="l" rtl="0" fontAlgn="base">
      <a:spcBef>
        <a:spcPct val="20000"/>
      </a:spcBef>
      <a:spcAft>
        <a:spcPct val="0"/>
      </a:spcAft>
      <a:buClr>
        <a:schemeClr val="bg2"/>
      </a:buClr>
      <a:buSzPct val="75000"/>
      <a:buFont typeface="Wingdings" pitchFamily="2" charset="2"/>
      <a:defRPr sz="2800" kern="1200">
        <a:solidFill>
          <a:schemeClr val="tx1"/>
        </a:solidFill>
        <a:latin typeface="Verdana" pitchFamily="34" charset="0"/>
        <a:ea typeface="+mn-ea"/>
        <a:cs typeface="+mn-cs"/>
      </a:defRPr>
    </a:lvl3pPr>
    <a:lvl4pPr marL="1371600" algn="l" rtl="0" fontAlgn="base">
      <a:spcBef>
        <a:spcPct val="20000"/>
      </a:spcBef>
      <a:spcAft>
        <a:spcPct val="0"/>
      </a:spcAft>
      <a:buClr>
        <a:schemeClr val="bg2"/>
      </a:buClr>
      <a:buSzPct val="75000"/>
      <a:buFont typeface="Wingdings" pitchFamily="2" charset="2"/>
      <a:defRPr sz="2800" kern="1200">
        <a:solidFill>
          <a:schemeClr val="tx1"/>
        </a:solidFill>
        <a:latin typeface="Verdana" pitchFamily="34" charset="0"/>
        <a:ea typeface="+mn-ea"/>
        <a:cs typeface="+mn-cs"/>
      </a:defRPr>
    </a:lvl4pPr>
    <a:lvl5pPr marL="1828800" algn="l" rtl="0" fontAlgn="base">
      <a:spcBef>
        <a:spcPct val="20000"/>
      </a:spcBef>
      <a:spcAft>
        <a:spcPct val="0"/>
      </a:spcAft>
      <a:buClr>
        <a:schemeClr val="bg2"/>
      </a:buClr>
      <a:buSzPct val="75000"/>
      <a:buFont typeface="Wingdings" pitchFamily="2" charset="2"/>
      <a:defRPr sz="2800" kern="1200">
        <a:solidFill>
          <a:schemeClr val="tx1"/>
        </a:solidFill>
        <a:latin typeface="Verdana" pitchFamily="34" charset="0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Verdana" pitchFamily="34" charset="0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Verdana" pitchFamily="34" charset="0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Verdana" pitchFamily="34" charset="0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Verdana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71">
          <p15:clr>
            <a:srgbClr val="A4A3A4"/>
          </p15:clr>
        </p15:guide>
        <p15:guide id="2" pos="2159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C00"/>
    <a:srgbClr val="FF8000"/>
    <a:srgbClr val="FFC000"/>
    <a:srgbClr val="1C1C1C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67" autoAdjust="0"/>
    <p:restoredTop sz="62830" autoAdjust="0"/>
  </p:normalViewPr>
  <p:slideViewPr>
    <p:cSldViewPr>
      <p:cViewPr varScale="1">
        <p:scale>
          <a:sx n="70" d="100"/>
          <a:sy n="70" d="100"/>
        </p:scale>
        <p:origin x="2784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00" d="100"/>
        <a:sy n="3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0" d="100"/>
          <a:sy n="80" d="100"/>
        </p:scale>
        <p:origin x="4002" y="90"/>
      </p:cViewPr>
      <p:guideLst>
        <p:guide orient="horz" pos="3071"/>
        <p:guide pos="2159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87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294" tIns="45647" rIns="91294" bIns="45647" numCol="1" anchor="t" anchorCtr="0" compatLnSpc="1">
            <a:prstTxWarp prst="textNoShape">
              <a:avLst/>
            </a:prstTxWarp>
          </a:bodyPr>
          <a:lstStyle>
            <a:lvl1pPr defTabSz="912813">
              <a:spcBef>
                <a:spcPct val="0"/>
              </a:spcBef>
              <a:buClrTx/>
              <a:buSzTx/>
              <a:buFontTx/>
              <a:buNone/>
              <a:defRPr sz="1200" smtClean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87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294" tIns="45647" rIns="91294" bIns="45647" numCol="1" anchor="t" anchorCtr="0" compatLnSpc="1">
            <a:prstTxWarp prst="textNoShape">
              <a:avLst/>
            </a:prstTxWarp>
          </a:bodyPr>
          <a:lstStyle>
            <a:lvl1pPr algn="r" defTabSz="912813">
              <a:spcBef>
                <a:spcPct val="0"/>
              </a:spcBef>
              <a:buClrTx/>
              <a:buSzTx/>
              <a:buFontTx/>
              <a:buNone/>
              <a:defRPr sz="1200" smtClean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843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263063"/>
            <a:ext cx="2971800" cy="487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294" tIns="45647" rIns="91294" bIns="45647" numCol="1" anchor="b" anchorCtr="0" compatLnSpc="1">
            <a:prstTxWarp prst="textNoShape">
              <a:avLst/>
            </a:prstTxWarp>
          </a:bodyPr>
          <a:lstStyle>
            <a:lvl1pPr defTabSz="912813">
              <a:spcBef>
                <a:spcPct val="0"/>
              </a:spcBef>
              <a:buClrTx/>
              <a:buSzTx/>
              <a:buFontTx/>
              <a:buNone/>
              <a:defRPr sz="1200" smtClean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843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9263063"/>
            <a:ext cx="2971800" cy="487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294" tIns="45647" rIns="91294" bIns="45647" numCol="1" anchor="b" anchorCtr="0" compatLnSpc="1">
            <a:prstTxWarp prst="textNoShape">
              <a:avLst/>
            </a:prstTxWarp>
          </a:bodyPr>
          <a:lstStyle>
            <a:lvl1pPr algn="r" defTabSz="912813">
              <a:spcBef>
                <a:spcPct val="0"/>
              </a:spcBef>
              <a:buClrTx/>
              <a:buSzTx/>
              <a:buFontTx/>
              <a:buNone/>
              <a:defRPr sz="1200" smtClean="0">
                <a:latin typeface="Times New Roman" pitchFamily="18" charset="0"/>
              </a:defRPr>
            </a:lvl1pPr>
          </a:lstStyle>
          <a:p>
            <a:pPr>
              <a:defRPr/>
            </a:pPr>
            <a:fld id="{C2298B22-F8B5-4A04-8A2B-7B58BFFDDECD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703473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87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294" tIns="45647" rIns="91294" bIns="45647" numCol="1" anchor="t" anchorCtr="0" compatLnSpc="1">
            <a:prstTxWarp prst="textNoShape">
              <a:avLst/>
            </a:prstTxWarp>
          </a:bodyPr>
          <a:lstStyle>
            <a:lvl1pPr defTabSz="912813">
              <a:spcBef>
                <a:spcPct val="0"/>
              </a:spcBef>
              <a:buClrTx/>
              <a:buSzTx/>
              <a:buFontTx/>
              <a:buNone/>
              <a:defRPr sz="1200" smtClean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87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294" tIns="45647" rIns="91294" bIns="45647" numCol="1" anchor="t" anchorCtr="0" compatLnSpc="1">
            <a:prstTxWarp prst="textNoShape">
              <a:avLst/>
            </a:prstTxWarp>
          </a:bodyPr>
          <a:lstStyle>
            <a:lvl1pPr algn="r" defTabSz="912813">
              <a:spcBef>
                <a:spcPct val="0"/>
              </a:spcBef>
              <a:buClrTx/>
              <a:buSzTx/>
              <a:buFontTx/>
              <a:buNone/>
              <a:defRPr sz="1200" smtClean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024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0600" y="731838"/>
            <a:ext cx="4875213" cy="365601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2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632325"/>
            <a:ext cx="5027613" cy="4386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294" tIns="45647" rIns="91294" bIns="4564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263063"/>
            <a:ext cx="2971800" cy="487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294" tIns="45647" rIns="91294" bIns="45647" numCol="1" anchor="b" anchorCtr="0" compatLnSpc="1">
            <a:prstTxWarp prst="textNoShape">
              <a:avLst/>
            </a:prstTxWarp>
          </a:bodyPr>
          <a:lstStyle>
            <a:lvl1pPr defTabSz="912813">
              <a:spcBef>
                <a:spcPct val="0"/>
              </a:spcBef>
              <a:buClrTx/>
              <a:buSzTx/>
              <a:buFontTx/>
              <a:buNone/>
              <a:defRPr sz="1200" smtClean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03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9263063"/>
            <a:ext cx="2971800" cy="487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294" tIns="45647" rIns="91294" bIns="45647" numCol="1" anchor="b" anchorCtr="0" compatLnSpc="1">
            <a:prstTxWarp prst="textNoShape">
              <a:avLst/>
            </a:prstTxWarp>
          </a:bodyPr>
          <a:lstStyle>
            <a:lvl1pPr algn="r" defTabSz="912813">
              <a:spcBef>
                <a:spcPct val="0"/>
              </a:spcBef>
              <a:buClrTx/>
              <a:buSzTx/>
              <a:buFontTx/>
              <a:buNone/>
              <a:defRPr sz="1200" smtClean="0">
                <a:latin typeface="Times New Roman" pitchFamily="18" charset="0"/>
              </a:defRPr>
            </a:lvl1pPr>
          </a:lstStyle>
          <a:p>
            <a:pPr>
              <a:defRPr/>
            </a:pPr>
            <a:fld id="{7FA79FB1-4409-457E-9585-96ABD3F1E072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144901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P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FA79FB1-4409-457E-9585-96ABD3F1E072}" type="slidenum">
              <a:rPr lang="en-GB" smtClean="0"/>
              <a:pPr>
                <a:defRPr/>
              </a:pPr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7157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t-PT" dirty="0"/>
              <a:t>A Válvula V1 abre para entrar água para arrefecer o condensador</a:t>
            </a:r>
          </a:p>
          <a:p>
            <a:pPr marL="171450" indent="-171450">
              <a:buFontTx/>
              <a:buChar char="-"/>
            </a:pPr>
            <a:r>
              <a:rPr lang="pt-PT" dirty="0"/>
              <a:t>A Válvula V2 abre para o vapor sair do condensador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FA79FB1-4409-457E-9585-96ABD3F1E072}" type="slidenum">
              <a:rPr lang="en-GB" smtClean="0"/>
              <a:pPr>
                <a:defRPr/>
              </a:pPr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24970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t-PT" dirty="0"/>
              <a:t>A Válvula V1 abre para entrar água para arrefecer o condensador</a:t>
            </a:r>
          </a:p>
          <a:p>
            <a:pPr marL="171450" indent="-171450">
              <a:buFontTx/>
              <a:buChar char="-"/>
            </a:pPr>
            <a:r>
              <a:rPr lang="pt-PT" dirty="0"/>
              <a:t>A Válvula V2 abre para o vapor sair do condensador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FA79FB1-4409-457E-9585-96ABD3F1E072}" type="slidenum">
              <a:rPr lang="en-GB" smtClean="0"/>
              <a:pPr>
                <a:defRPr/>
              </a:pPr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49459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t-PT" dirty="0"/>
              <a:t>- A interface web permite monitorar o estado do destilador em tempo real e controlar todos os componentes, como o nível de água, a bomba, a resistência e as 2 válvulas. 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lang="pt-PT" dirty="0"/>
              <a:t>ESP32 recursos muito limitados memoria e </a:t>
            </a:r>
            <a:r>
              <a:rPr lang="pt-PT" dirty="0" err="1"/>
              <a:t>cpu</a:t>
            </a:r>
            <a:r>
              <a:rPr lang="pt-PT" dirty="0"/>
              <a:t>, web foi desenvolvida em html, </a:t>
            </a:r>
            <a:r>
              <a:rPr lang="pt-PT" dirty="0" err="1"/>
              <a:t>css</a:t>
            </a:r>
            <a:r>
              <a:rPr lang="pt-PT" dirty="0"/>
              <a:t>, JS, </a:t>
            </a:r>
            <a:r>
              <a:rPr lang="pt-PT" dirty="0" err="1"/>
              <a:t>ajax</a:t>
            </a:r>
            <a:r>
              <a:rPr lang="pt-PT" dirty="0"/>
              <a:t> e </a:t>
            </a:r>
            <a:r>
              <a:rPr lang="pt-PT" dirty="0" err="1"/>
              <a:t>WebSockets</a:t>
            </a:r>
            <a:endParaRPr lang="pt-PT" dirty="0"/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Ajax - comunicação assíncrona com o servidor web. Ele permite que os dados sejam enviados e recebidos sem a necessidade de atualizar a página inteira.</a:t>
            </a:r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FA79FB1-4409-457E-9585-96ABD3F1E072}" type="slidenum">
              <a:rPr lang="en-GB" smtClean="0"/>
              <a:pPr>
                <a:defRPr/>
              </a:pPr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74660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t-PT" dirty="0"/>
              <a:t>-Esta é uma página web mais responsiva e os </a:t>
            </a:r>
            <a:r>
              <a:rPr lang="pt-PT" b="1" dirty="0"/>
              <a:t>atuadores</a:t>
            </a:r>
            <a:r>
              <a:rPr lang="pt-PT" dirty="0"/>
              <a:t> tomam forma de botões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t-PT" dirty="0"/>
              <a:t>-Como não tem imagens para carregar, é mais leve e é mais fácil de ser carregada em caso de uma ligação </a:t>
            </a:r>
            <a:r>
              <a:rPr lang="pt-PT" dirty="0" err="1"/>
              <a:t>wifi</a:t>
            </a:r>
            <a:r>
              <a:rPr lang="pt-PT" dirty="0"/>
              <a:t> menos boa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lang="pt-PT" dirty="0"/>
              <a:t>Falar do temporizador</a:t>
            </a:r>
          </a:p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FA79FB1-4409-457E-9585-96ABD3F1E072}" type="slidenum">
              <a:rPr lang="en-GB" smtClean="0"/>
              <a:pPr>
                <a:defRPr/>
              </a:pPr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02123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pt-PT" dirty="0"/>
              <a:t>O firmware foi desenvolvido em C/C++ para o ESP32 e está dividido em dois núcleos: </a:t>
            </a:r>
          </a:p>
          <a:p>
            <a:pPr lvl="1" algn="just"/>
            <a:r>
              <a:rPr lang="pt-PT" dirty="0"/>
              <a:t>Core 0 executa o firmware que controla as funções do destilador, </a:t>
            </a:r>
          </a:p>
          <a:p>
            <a:pPr lvl="1" algn="just"/>
            <a:r>
              <a:rPr lang="pt-PT" dirty="0"/>
              <a:t>Core 1 é responsável pelo servidor web que permite o controlo remoto do equipamento.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t-PT" sz="1200" dirty="0">
                <a:effectLst/>
                <a:latin typeface="Times New Roman" pitchFamily="18" charset="0"/>
                <a:ea typeface="+mn-ea"/>
                <a:cs typeface="+mn-cs"/>
              </a:rPr>
              <a:t>OS - </a:t>
            </a:r>
            <a:r>
              <a:rPr lang="pt-PT" sz="1800" dirty="0">
                <a:effectLst/>
                <a:latin typeface="Cambria" panose="02040503050406030204" pitchFamily="18" charset="0"/>
                <a:ea typeface="Courier New" panose="02070309020205020404" pitchFamily="49" charset="0"/>
                <a:cs typeface="Times New Roman" panose="02020603050405020304" pitchFamily="18" charset="0"/>
              </a:rPr>
              <a:t>Aplicações que atuam no controle do funcionamento dos componentes físicos e universais do sistema.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t-PT" sz="1800" dirty="0">
                <a:effectLst/>
                <a:latin typeface="Cambria" panose="02040503050406030204" pitchFamily="18" charset="0"/>
                <a:ea typeface="Courier New" panose="02070309020205020404" pitchFamily="49" charset="0"/>
                <a:cs typeface="Times New Roman" panose="02020603050405020304" pitchFamily="18" charset="0"/>
              </a:rPr>
              <a:t>MD - Esta é a camada responsável por invocar todas as funções existentes na camada MD.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t-PT" sz="1800" dirty="0">
                <a:effectLst/>
                <a:latin typeface="Cambria" panose="02040503050406030204" pitchFamily="18" charset="0"/>
                <a:ea typeface="Courier New" panose="02070309020205020404" pitchFamily="49" charset="0"/>
                <a:cs typeface="Times New Roman" panose="02020603050405020304" pitchFamily="18" charset="0"/>
              </a:rPr>
              <a:t>AP - </a:t>
            </a:r>
            <a:r>
              <a:rPr lang="pt-PT" sz="2800" dirty="0"/>
              <a:t>A camada </a:t>
            </a:r>
            <a:r>
              <a:rPr lang="pt-PT" sz="2800" dirty="0" err="1"/>
              <a:t>Application</a:t>
            </a:r>
            <a:r>
              <a:rPr lang="pt-PT" sz="2800" dirty="0"/>
              <a:t>, é o ‘cérebro’ do destilador, orquestrando todas as ações de controlo e interação com o utilizador. Ela utiliza os serviços disponibilizados pelas camadas inferiores (</a:t>
            </a:r>
            <a:r>
              <a:rPr lang="pt-PT" sz="2800" dirty="0" err="1"/>
              <a:t>Middleware</a:t>
            </a:r>
            <a:r>
              <a:rPr lang="pt-PT" sz="2800" dirty="0"/>
              <a:t> e </a:t>
            </a:r>
            <a:r>
              <a:rPr lang="pt-PT" sz="2800" dirty="0" err="1"/>
              <a:t>Operating</a:t>
            </a:r>
            <a:r>
              <a:rPr lang="pt-PT" sz="2800" dirty="0"/>
              <a:t> </a:t>
            </a:r>
            <a:r>
              <a:rPr lang="pt-PT" sz="2800" dirty="0" err="1"/>
              <a:t>System</a:t>
            </a:r>
            <a:r>
              <a:rPr lang="pt-PT" sz="2800" dirty="0"/>
              <a:t>) para aceder ao hardware e realizar as operações de forma segura e eficiente.”</a:t>
            </a:r>
            <a:r>
              <a:rPr lang="pt-PT" sz="1800" dirty="0">
                <a:effectLst/>
                <a:latin typeface="Cambria" panose="02040503050406030204" pitchFamily="18" charset="0"/>
                <a:ea typeface="Courier New" panose="02070309020205020404" pitchFamily="49" charset="0"/>
                <a:cs typeface="Times New Roman" panose="02020603050405020304" pitchFamily="18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pt-PT" sz="1800" dirty="0">
              <a:effectLst/>
              <a:latin typeface="Cambria" panose="02040503050406030204" pitchFamily="18" charset="0"/>
              <a:ea typeface="Courier New" panose="02070309020205020404" pitchFamily="49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pt-PT" sz="1800" dirty="0">
              <a:effectLst/>
              <a:latin typeface="Cambria" panose="02040503050406030204" pitchFamily="18" charset="0"/>
              <a:ea typeface="Courier New" panose="02070309020205020404" pitchFamily="49" charset="0"/>
              <a:cs typeface="Times New Roman" panose="02020603050405020304" pitchFamily="18" charset="0"/>
            </a:endParaRPr>
          </a:p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FA79FB1-4409-457E-9585-96ABD3F1E072}" type="slidenum">
              <a:rPr lang="en-GB" smtClean="0"/>
              <a:pPr>
                <a:defRPr/>
              </a:pPr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36849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Este modo permite o uso do temporizador, o que durante este uso, o destilador é automático, isto é:</a:t>
            </a:r>
          </a:p>
          <a:p>
            <a:pPr lvl="1"/>
            <a:r>
              <a:rPr lang="pt-PT" dirty="0"/>
              <a:t>O nível de água é gerido automaticamente</a:t>
            </a:r>
          </a:p>
          <a:p>
            <a:pPr lvl="1"/>
            <a:r>
              <a:rPr lang="pt-PT" dirty="0"/>
              <a:t>A resistência liga automaticamente no inicio e desliga no fim do temporizador</a:t>
            </a:r>
          </a:p>
          <a:p>
            <a:pPr lvl="1"/>
            <a:r>
              <a:rPr lang="pt-PT" dirty="0"/>
              <a:t>As válvulas operam automaticamente igualmente à resistência</a:t>
            </a:r>
          </a:p>
          <a:p>
            <a:pPr lvl="1"/>
            <a:r>
              <a:rPr lang="pt-PT" dirty="0"/>
              <a:t>Se o nível de água chegar ao nível de alarme, o processo é interrompido</a:t>
            </a:r>
          </a:p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FA79FB1-4409-457E-9585-96ABD3F1E072}" type="slidenum">
              <a:rPr lang="en-GB" smtClean="0"/>
              <a:pPr>
                <a:defRPr/>
              </a:pPr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42969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O modo manual permite que o utilizador ligue/desligue os atuadores como achar necessário com as seguintes exceções:</a:t>
            </a:r>
          </a:p>
          <a:p>
            <a:pPr lvl="1"/>
            <a:r>
              <a:rPr lang="pt-PT" dirty="0"/>
              <a:t>Não é possível ligar a bomba se a água estiver ao nível máximo</a:t>
            </a:r>
          </a:p>
          <a:p>
            <a:pPr lvl="1"/>
            <a:r>
              <a:rPr lang="pt-PT" dirty="0"/>
              <a:t>Não é possível ligar a resistência de calor se a água estiver ao nível de Alarme</a:t>
            </a:r>
          </a:p>
          <a:p>
            <a:r>
              <a:rPr lang="pt-PT" dirty="0"/>
              <a:t>O modo manual só pode ser ativado ligando o botão frontal da destiladora</a:t>
            </a:r>
          </a:p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FA79FB1-4409-457E-9585-96ABD3F1E072}" type="slidenum">
              <a:rPr lang="en-GB" smtClean="0"/>
              <a:pPr>
                <a:defRPr/>
              </a:pPr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15397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Chegamos ao fim da apresentação. Agradeço a vossa atenção e estou disponível para responder a quaisquer perguntas. Gostaria também de agradecer ao orientador, aos colegas e a todos os que contribuíram para o desenvolvimento deste projeto.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FA79FB1-4409-457E-9585-96ABD3F1E072}" type="slidenum">
              <a:rPr lang="en-GB" smtClean="0"/>
              <a:pPr>
                <a:defRPr/>
              </a:pPr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21963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371461E-73D0-4A3B-BA0A-836B7A49516C}" type="slidenum">
              <a:rPr lang="en-GB"/>
              <a:pPr/>
              <a:t>2</a:t>
            </a:fld>
            <a:endParaRPr lang="en-GB"/>
          </a:p>
        </p:txBody>
      </p:sp>
      <p:sp>
        <p:nvSpPr>
          <p:cNvPr id="11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t-PT" dirty="0"/>
              <a:t>O principal </a:t>
            </a:r>
            <a:r>
              <a:rPr lang="pt-PT" b="1" dirty="0"/>
              <a:t>objetivo</a:t>
            </a:r>
            <a:r>
              <a:rPr lang="pt-PT" dirty="0"/>
              <a:t> deste projeto foi </a:t>
            </a:r>
            <a:r>
              <a:rPr lang="pt-PT" b="1" dirty="0"/>
              <a:t>modernizar</a:t>
            </a:r>
            <a:r>
              <a:rPr lang="pt-PT" dirty="0"/>
              <a:t> um destilador eletromecânico do </a:t>
            </a:r>
            <a:r>
              <a:rPr lang="pt-PT" b="1" dirty="0"/>
              <a:t>laboratório</a:t>
            </a:r>
            <a:r>
              <a:rPr lang="pt-PT" dirty="0"/>
              <a:t> de química que estava </a:t>
            </a:r>
            <a:r>
              <a:rPr lang="pt-PT" b="1" dirty="0"/>
              <a:t>obsoleto</a:t>
            </a:r>
            <a:r>
              <a:rPr lang="pt-PT" dirty="0"/>
              <a:t> e </a:t>
            </a:r>
            <a:r>
              <a:rPr lang="pt-PT" b="1" dirty="0"/>
              <a:t>avariado</a:t>
            </a:r>
            <a:r>
              <a:rPr lang="pt-PT" dirty="0"/>
              <a:t>. Foi pretendido </a:t>
            </a:r>
            <a:r>
              <a:rPr lang="pt-PT" b="1" dirty="0"/>
              <a:t>aumentar a eficiência</a:t>
            </a:r>
            <a:r>
              <a:rPr lang="pt-PT" dirty="0"/>
              <a:t>, </a:t>
            </a:r>
            <a:r>
              <a:rPr lang="pt-PT" b="1" dirty="0"/>
              <a:t>melhorar o controlo do processo de destilação</a:t>
            </a:r>
            <a:r>
              <a:rPr lang="pt-PT" dirty="0"/>
              <a:t> e adicionar </a:t>
            </a:r>
            <a:r>
              <a:rPr lang="pt-PT" b="1" dirty="0"/>
              <a:t>funcionalidades de automação </a:t>
            </a:r>
            <a:r>
              <a:rPr lang="pt-PT" dirty="0"/>
              <a:t>que eliminam a necessidade de intervenção manual constante. </a:t>
            </a:r>
          </a:p>
        </p:txBody>
      </p:sp>
    </p:spTree>
    <p:extLst>
      <p:ext uri="{BB962C8B-B14F-4D97-AF65-F5344CB8AC3E}">
        <p14:creationId xmlns:p14="http://schemas.microsoft.com/office/powerpoint/2010/main" val="16160867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t-PT" dirty="0"/>
              <a:t>-Foi substituído o relógio temporizador pelo ESP32, em que a função do relógio é usado na página WEB.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t-PT" kern="0" dirty="0"/>
              <a:t>-Foram substituídos os sensores de nível analógicos (x2) por sensores de nível digitais (x3).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t-PT" dirty="0"/>
              <a:t>-O destilador usava </a:t>
            </a:r>
            <a:r>
              <a:rPr lang="pt-PT" dirty="0" err="1"/>
              <a:t>contatores</a:t>
            </a:r>
            <a:r>
              <a:rPr lang="pt-PT" dirty="0"/>
              <a:t> como recurso para ligar os atuadores consoante o  nível de água. Os relés substituem os </a:t>
            </a:r>
            <a:r>
              <a:rPr lang="pt-PT" dirty="0" err="1"/>
              <a:t>contatores</a:t>
            </a:r>
            <a:r>
              <a:rPr lang="pt-PT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FA79FB1-4409-457E-9585-96ABD3F1E072}" type="slidenum">
              <a:rPr lang="en-GB" smtClean="0"/>
              <a:pPr>
                <a:defRPr/>
              </a:pPr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4420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t-PT" dirty="0"/>
              <a:t>A atualização contou também com </a:t>
            </a:r>
            <a:r>
              <a:rPr lang="pt-PT" b="1" dirty="0"/>
              <a:t>barramento </a:t>
            </a:r>
            <a:r>
              <a:rPr lang="pt-PT" dirty="0"/>
              <a:t>de ligações, um sistema elétrico completamente novo, que inclui uma fonte de 5v, </a:t>
            </a:r>
            <a:r>
              <a:rPr lang="pt-PT" b="1" dirty="0"/>
              <a:t>cablagem</a:t>
            </a:r>
            <a:r>
              <a:rPr lang="pt-PT" dirty="0"/>
              <a:t> nova, e </a:t>
            </a:r>
            <a:r>
              <a:rPr lang="pt-PT" b="1" dirty="0"/>
              <a:t>sistema</a:t>
            </a:r>
            <a:r>
              <a:rPr lang="pt-PT" dirty="0"/>
              <a:t> </a:t>
            </a:r>
            <a:r>
              <a:rPr lang="pt-PT" b="1" dirty="0"/>
              <a:t>de</a:t>
            </a:r>
            <a:r>
              <a:rPr lang="pt-PT" dirty="0"/>
              <a:t> </a:t>
            </a:r>
            <a:r>
              <a:rPr lang="pt-PT" b="1" dirty="0"/>
              <a:t>proteção</a:t>
            </a:r>
            <a:r>
              <a:rPr lang="pt-PT" dirty="0"/>
              <a:t> de baixa e alta tensão.</a:t>
            </a:r>
          </a:p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FA79FB1-4409-457E-9585-96ABD3F1E072}" type="slidenum">
              <a:rPr lang="en-GB" smtClean="0"/>
              <a:pPr>
                <a:defRPr/>
              </a:pPr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187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t-PT" dirty="0"/>
              <a:t>Arquitetura </a:t>
            </a:r>
            <a:r>
              <a:rPr lang="pt-PT"/>
              <a:t>do Destilador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FA79FB1-4409-457E-9585-96ABD3F1E072}" type="slidenum">
              <a:rPr lang="en-GB" smtClean="0"/>
              <a:pPr>
                <a:defRPr/>
              </a:pPr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98895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t-PT" dirty="0"/>
              <a:t>O depósito tem uma resistência de calor interna para gerar vapor</a:t>
            </a:r>
          </a:p>
          <a:p>
            <a:pPr marL="171450" indent="-171450">
              <a:buFontTx/>
              <a:buChar char="-"/>
            </a:pPr>
            <a:r>
              <a:rPr lang="pt-PT" dirty="0"/>
              <a:t>Resistência de calor</a:t>
            </a:r>
          </a:p>
          <a:p>
            <a:pPr marL="171450" indent="-171450">
              <a:buFontTx/>
              <a:buChar char="-"/>
            </a:pPr>
            <a:r>
              <a:rPr lang="pt-PT" dirty="0"/>
              <a:t>Sensores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FA79FB1-4409-457E-9585-96ABD3F1E072}" type="slidenum">
              <a:rPr lang="en-GB" smtClean="0"/>
              <a:pPr>
                <a:defRPr/>
              </a:pPr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90006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t-PT" dirty="0"/>
              <a:t>O depósito tem uma resistência de calor interna para gerar vapor</a:t>
            </a:r>
          </a:p>
          <a:p>
            <a:pPr marL="171450" indent="-171450">
              <a:buFontTx/>
              <a:buChar char="-"/>
            </a:pPr>
            <a:r>
              <a:rPr lang="pt-PT" dirty="0"/>
              <a:t>Resistência de calor</a:t>
            </a:r>
          </a:p>
          <a:p>
            <a:pPr marL="171450" indent="-171450">
              <a:buFontTx/>
              <a:buChar char="-"/>
            </a:pPr>
            <a:r>
              <a:rPr lang="pt-PT" dirty="0"/>
              <a:t>Sensores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FA79FB1-4409-457E-9585-96ABD3F1E072}" type="slidenum">
              <a:rPr lang="en-GB" smtClean="0"/>
              <a:pPr>
                <a:defRPr/>
              </a:pPr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31830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Tx/>
              <a:buChar char="-"/>
            </a:pPr>
            <a:r>
              <a:rPr lang="pt-PT" dirty="0"/>
              <a:t>Bomba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FA79FB1-4409-457E-9585-96ABD3F1E072}" type="slidenum">
              <a:rPr lang="en-GB" smtClean="0"/>
              <a:pPr>
                <a:defRPr/>
              </a:pPr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95322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Tx/>
              <a:buChar char="-"/>
            </a:pPr>
            <a:r>
              <a:rPr lang="pt-PT" dirty="0"/>
              <a:t>Bomba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FA79FB1-4409-457E-9585-96ABD3F1E072}" type="slidenum">
              <a:rPr lang="en-GB" smtClean="0"/>
              <a:pPr>
                <a:defRPr/>
              </a:pPr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98519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 userDrawn="1"/>
        </p:nvSpPr>
        <p:spPr bwMode="auto">
          <a:xfrm>
            <a:off x="756543" y="116632"/>
            <a:ext cx="8135937" cy="9971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r">
              <a:defRPr/>
            </a:pPr>
            <a:r>
              <a:rPr lang="pt-PT" sz="18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itchFamily="34" charset="0"/>
              </a:rPr>
              <a:t>DEPARTAMENTO DE TECNOLOGIAS</a:t>
            </a:r>
          </a:p>
          <a:p>
            <a:pPr algn="r">
              <a:defRPr/>
            </a:pPr>
            <a:r>
              <a:rPr lang="pt-PT" sz="1800" b="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itchFamily="34" charset="0"/>
              </a:rPr>
              <a:t>ENGENHARIA INFORMÁTICA</a:t>
            </a:r>
          </a:p>
          <a:p>
            <a:pPr algn="r">
              <a:defRPr/>
            </a:pPr>
            <a:r>
              <a:rPr lang="pt-PT" sz="1400" b="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itchFamily="34" charset="0"/>
              </a:rPr>
              <a:t>UNIDADE CURRICULAR DE PROJECTO 2023/2024</a:t>
            </a:r>
          </a:p>
        </p:txBody>
      </p:sp>
      <p:sp>
        <p:nvSpPr>
          <p:cNvPr id="128002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238820" y="2098948"/>
            <a:ext cx="8568952" cy="769441"/>
          </a:xfrm>
          <a:ln algn="ctr"/>
        </p:spPr>
        <p:txBody>
          <a:bodyPr wrap="square" anchor="t">
            <a:spAutoFit/>
          </a:bodyPr>
          <a:lstStyle>
            <a:lvl1pPr>
              <a:spcBef>
                <a:spcPct val="50000"/>
              </a:spcBef>
              <a:defRPr b="0">
                <a:solidFill>
                  <a:srgbClr val="FF6600"/>
                </a:solidFill>
                <a:latin typeface="Calibri Light" pitchFamily="34" charset="0"/>
              </a:defRPr>
            </a:lvl1pPr>
          </a:lstStyle>
          <a:p>
            <a:r>
              <a:rPr lang="en-US" dirty="0"/>
              <a:t>CLIQUE PARA EDITAR O TÍTULO</a:t>
            </a:r>
          </a:p>
        </p:txBody>
      </p:sp>
      <p:sp>
        <p:nvSpPr>
          <p:cNvPr id="128003" name="Rectangle 3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238820" y="3198242"/>
            <a:ext cx="8568952" cy="51879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3200">
                <a:solidFill>
                  <a:schemeClr val="tx1">
                    <a:lumMod val="85000"/>
                    <a:lumOff val="15000"/>
                  </a:schemeClr>
                </a:solidFill>
                <a:latin typeface="Calibri Light" pitchFamily="34" charset="0"/>
              </a:defRPr>
            </a:lvl1pPr>
          </a:lstStyle>
          <a:p>
            <a:r>
              <a:rPr lang="en-US" dirty="0"/>
              <a:t>Clique </a:t>
            </a:r>
            <a:r>
              <a:rPr lang="en-US" dirty="0" err="1"/>
              <a:t>para</a:t>
            </a:r>
            <a:r>
              <a:rPr lang="en-US" dirty="0"/>
              <a:t> </a:t>
            </a:r>
            <a:r>
              <a:rPr lang="en-US" dirty="0" err="1"/>
              <a:t>editar</a:t>
            </a:r>
            <a:r>
              <a:rPr lang="en-US" dirty="0"/>
              <a:t> o </a:t>
            </a:r>
            <a:r>
              <a:rPr lang="en-US" dirty="0" err="1"/>
              <a:t>nome</a:t>
            </a:r>
            <a:r>
              <a:rPr lang="en-US" dirty="0"/>
              <a:t> do(s) </a:t>
            </a:r>
            <a:r>
              <a:rPr lang="en-US" dirty="0" err="1"/>
              <a:t>aluno</a:t>
            </a:r>
            <a:r>
              <a:rPr lang="en-US" dirty="0"/>
              <a:t>(s)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251520" y="5084415"/>
            <a:ext cx="8568952" cy="504825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None/>
              <a:defRPr lang="en-US" sz="2400" noProof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 Light" pitchFamily="34" charset="0"/>
                <a:ea typeface="+mn-ea"/>
                <a:cs typeface="+mn-cs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noProof="0" dirty="0"/>
              <a:t>Clique </a:t>
            </a:r>
            <a:r>
              <a:rPr lang="en-US" noProof="0" dirty="0" err="1"/>
              <a:t>para</a:t>
            </a:r>
            <a:r>
              <a:rPr lang="en-US" noProof="0" dirty="0"/>
              <a:t> </a:t>
            </a:r>
            <a:r>
              <a:rPr lang="en-US" noProof="0" dirty="0" err="1"/>
              <a:t>editar</a:t>
            </a:r>
            <a:r>
              <a:rPr lang="en-US" noProof="0" dirty="0"/>
              <a:t> o </a:t>
            </a:r>
            <a:r>
              <a:rPr lang="en-US" noProof="0" dirty="0" err="1"/>
              <a:t>nome</a:t>
            </a:r>
            <a:r>
              <a:rPr lang="en-US" noProof="0" dirty="0"/>
              <a:t> do(s) </a:t>
            </a:r>
            <a:r>
              <a:rPr lang="en-US" noProof="0" dirty="0" err="1"/>
              <a:t>orientador</a:t>
            </a:r>
            <a:r>
              <a:rPr lang="en-US" noProof="0" dirty="0"/>
              <a:t>(</a:t>
            </a:r>
            <a:r>
              <a:rPr lang="en-US" noProof="0" dirty="0" err="1"/>
              <a:t>es</a:t>
            </a:r>
            <a:r>
              <a:rPr lang="en-US" noProof="0" dirty="0"/>
              <a:t>)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228600" y="2889250"/>
            <a:ext cx="8610600" cy="201613"/>
            <a:chOff x="228600" y="2889250"/>
            <a:chExt cx="8610600" cy="201613"/>
          </a:xfrm>
        </p:grpSpPr>
        <p:sp>
          <p:nvSpPr>
            <p:cNvPr id="8" name="Rectangle 8"/>
            <p:cNvSpPr>
              <a:spLocks noChangeArrowheads="1"/>
            </p:cNvSpPr>
            <p:nvPr userDrawn="1"/>
          </p:nvSpPr>
          <p:spPr bwMode="auto">
            <a:xfrm>
              <a:off x="228600" y="2889250"/>
              <a:ext cx="2870200" cy="201613"/>
            </a:xfrm>
            <a:prstGeom prst="rect">
              <a:avLst/>
            </a:prstGeom>
            <a:solidFill>
              <a:schemeClr val="bg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pt-PT"/>
            </a:p>
          </p:txBody>
        </p:sp>
        <p:sp>
          <p:nvSpPr>
            <p:cNvPr id="9" name="Rectangle 8"/>
            <p:cNvSpPr>
              <a:spLocks noChangeArrowheads="1"/>
            </p:cNvSpPr>
            <p:nvPr userDrawn="1"/>
          </p:nvSpPr>
          <p:spPr bwMode="auto">
            <a:xfrm>
              <a:off x="3098800" y="2889250"/>
              <a:ext cx="2870200" cy="201613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pt-PT"/>
            </a:p>
          </p:txBody>
        </p:sp>
        <p:sp>
          <p:nvSpPr>
            <p:cNvPr id="10" name="Rectangle 9"/>
            <p:cNvSpPr>
              <a:spLocks noChangeArrowheads="1"/>
            </p:cNvSpPr>
            <p:nvPr userDrawn="1"/>
          </p:nvSpPr>
          <p:spPr bwMode="auto">
            <a:xfrm>
              <a:off x="5969000" y="2889250"/>
              <a:ext cx="2870200" cy="201613"/>
            </a:xfrm>
            <a:prstGeom prst="rect">
              <a:avLst/>
            </a:prstGeom>
            <a:solidFill>
              <a:srgbClr val="FF5C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pt-PT"/>
            </a:p>
          </p:txBody>
        </p:sp>
      </p:grpSp>
      <p:sp>
        <p:nvSpPr>
          <p:cNvPr id="12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238820" y="3742432"/>
            <a:ext cx="8568952" cy="432048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None/>
              <a:defRPr 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 Light" pitchFamily="34" charset="0"/>
                <a:ea typeface="+mn-ea"/>
                <a:cs typeface="+mn-cs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Clique </a:t>
            </a:r>
            <a:r>
              <a:rPr lang="en-US" dirty="0" err="1"/>
              <a:t>para</a:t>
            </a:r>
            <a:r>
              <a:rPr lang="en-US" dirty="0"/>
              <a:t> </a:t>
            </a:r>
            <a:r>
              <a:rPr lang="en-US" dirty="0" err="1"/>
              <a:t>editar</a:t>
            </a:r>
            <a:r>
              <a:rPr lang="en-US" dirty="0"/>
              <a:t> o email do(s) </a:t>
            </a:r>
            <a:r>
              <a:rPr lang="en-US" dirty="0" err="1"/>
              <a:t>aluno</a:t>
            </a:r>
            <a:r>
              <a:rPr lang="en-US" dirty="0"/>
              <a:t>(s)</a:t>
            </a:r>
          </a:p>
        </p:txBody>
      </p:sp>
      <p:sp>
        <p:nvSpPr>
          <p:cNvPr id="14" name="TextBox 13"/>
          <p:cNvSpPr txBox="1"/>
          <p:nvPr userDrawn="1"/>
        </p:nvSpPr>
        <p:spPr bwMode="auto">
          <a:xfrm>
            <a:off x="251520" y="4633972"/>
            <a:ext cx="8568952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None/>
              <a:tabLst/>
            </a:pPr>
            <a:r>
              <a:rPr kumimoji="0" lang="pt-PT" sz="28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Calibri Light" pitchFamily="34" charset="0"/>
                <a:ea typeface="+mn-ea"/>
                <a:cs typeface="+mn-cs"/>
              </a:rPr>
              <a:t>ORIENTAÇÃO</a:t>
            </a:r>
          </a:p>
        </p:txBody>
      </p:sp>
      <p:sp>
        <p:nvSpPr>
          <p:cNvPr id="15" name="Text Placeholder 11"/>
          <p:cNvSpPr>
            <a:spLocks noGrp="1"/>
          </p:cNvSpPr>
          <p:nvPr>
            <p:ph type="body" sz="quarter" idx="12" hasCustomPrompt="1"/>
          </p:nvPr>
        </p:nvSpPr>
        <p:spPr>
          <a:xfrm>
            <a:off x="251520" y="5610448"/>
            <a:ext cx="8568952" cy="432048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None/>
              <a:defRPr 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 Light" pitchFamily="34" charset="0"/>
                <a:ea typeface="+mn-ea"/>
                <a:cs typeface="+mn-cs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Clique </a:t>
            </a:r>
            <a:r>
              <a:rPr lang="en-US" dirty="0" err="1"/>
              <a:t>para</a:t>
            </a:r>
            <a:r>
              <a:rPr lang="en-US" dirty="0"/>
              <a:t> </a:t>
            </a:r>
            <a:r>
              <a:rPr lang="en-US" dirty="0" err="1"/>
              <a:t>editar</a:t>
            </a:r>
            <a:r>
              <a:rPr lang="en-US" dirty="0"/>
              <a:t> o email do(s) </a:t>
            </a:r>
            <a:r>
              <a:rPr lang="en-US" dirty="0" err="1"/>
              <a:t>orientador</a:t>
            </a:r>
            <a:r>
              <a:rPr lang="en-US" dirty="0"/>
              <a:t>(</a:t>
            </a:r>
            <a:r>
              <a:rPr lang="en-US" dirty="0" err="1"/>
              <a:t>es</a:t>
            </a:r>
            <a:r>
              <a:rPr lang="en-US" dirty="0"/>
              <a:t>)</a:t>
            </a:r>
          </a:p>
        </p:txBody>
      </p:sp>
      <p:pic>
        <p:nvPicPr>
          <p:cNvPr id="1027" name="Imagem 1">
            <a:extLst>
              <a:ext uri="{FF2B5EF4-FFF2-40B4-BE49-F238E27FC236}">
                <a16:creationId xmlns:a16="http://schemas.microsoft.com/office/drawing/2014/main" id="{55D8D910-9269-41DB-8612-D15585461AF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1" y="116631"/>
            <a:ext cx="1967136" cy="12281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Clique </a:t>
            </a:r>
            <a:r>
              <a:rPr lang="en-US" dirty="0" err="1"/>
              <a:t>para</a:t>
            </a:r>
            <a:r>
              <a:rPr lang="en-US" dirty="0"/>
              <a:t> </a:t>
            </a:r>
            <a:r>
              <a:rPr lang="en-US" dirty="0" err="1"/>
              <a:t>editar</a:t>
            </a:r>
            <a:r>
              <a:rPr lang="en-US" dirty="0"/>
              <a:t> o </a:t>
            </a:r>
            <a:r>
              <a:rPr lang="en-US" dirty="0" err="1"/>
              <a:t>título</a:t>
            </a:r>
            <a:endParaRPr lang="pt-P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pt-PT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0186BC5-7192-41B1-9288-CA175CD5C9F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24744"/>
            <a:ext cx="4038600" cy="500618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pt-PT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24744"/>
            <a:ext cx="4038600" cy="500618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pt-PT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69C7D40-4196-4ED6-8831-A2B60B37CF8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8" name="Título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Clique </a:t>
            </a:r>
            <a:r>
              <a:rPr lang="en-US" dirty="0" err="1"/>
              <a:t>para</a:t>
            </a:r>
            <a:r>
              <a:rPr lang="en-US" dirty="0"/>
              <a:t> </a:t>
            </a:r>
            <a:r>
              <a:rPr lang="en-US" dirty="0" err="1"/>
              <a:t>editar</a:t>
            </a:r>
            <a:r>
              <a:rPr lang="en-US" dirty="0"/>
              <a:t> o </a:t>
            </a:r>
            <a:r>
              <a:rPr lang="en-US" dirty="0" err="1"/>
              <a:t>título</a:t>
            </a:r>
            <a:endParaRPr lang="pt-PT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6484A0E-43E8-43C1-A51D-51AF6143FD4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emf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403648" y="277813"/>
            <a:ext cx="7416824" cy="7029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Clique </a:t>
            </a:r>
            <a:r>
              <a:rPr lang="en-US" dirty="0" err="1"/>
              <a:t>para</a:t>
            </a:r>
            <a:r>
              <a:rPr lang="en-US" dirty="0"/>
              <a:t> </a:t>
            </a:r>
            <a:r>
              <a:rPr lang="en-US" dirty="0" err="1"/>
              <a:t>editar</a:t>
            </a:r>
            <a:r>
              <a:rPr lang="en-US" dirty="0"/>
              <a:t> o </a:t>
            </a:r>
            <a:r>
              <a:rPr lang="en-US" dirty="0" err="1"/>
              <a:t>título</a:t>
            </a:r>
            <a:endParaRPr lang="en-US" dirty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124744"/>
            <a:ext cx="8229600" cy="50061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Clique </a:t>
            </a:r>
            <a:r>
              <a:rPr lang="en-US" dirty="0" err="1"/>
              <a:t>para</a:t>
            </a:r>
            <a:r>
              <a:rPr lang="en-US" dirty="0"/>
              <a:t> </a:t>
            </a:r>
            <a:r>
              <a:rPr lang="en-US" dirty="0" err="1"/>
              <a:t>editar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estilos</a:t>
            </a:r>
            <a:r>
              <a:rPr lang="en-US" dirty="0"/>
              <a:t> de </a:t>
            </a:r>
            <a:r>
              <a:rPr lang="en-US" dirty="0" err="1"/>
              <a:t>texto</a:t>
            </a:r>
            <a:r>
              <a:rPr lang="en-US" dirty="0"/>
              <a:t> do </a:t>
            </a:r>
            <a:r>
              <a:rPr lang="en-US" dirty="0" err="1"/>
              <a:t>modelo</a:t>
            </a:r>
            <a:r>
              <a:rPr lang="en-US" dirty="0"/>
              <a:t> global</a:t>
            </a:r>
          </a:p>
          <a:p>
            <a:pPr lvl="1"/>
            <a:r>
              <a:rPr lang="en-US" dirty="0"/>
              <a:t>Segundo </a:t>
            </a:r>
            <a:r>
              <a:rPr lang="en-US" dirty="0" err="1"/>
              <a:t>nível</a:t>
            </a:r>
            <a:endParaRPr lang="en-US" dirty="0"/>
          </a:p>
          <a:p>
            <a:pPr lvl="2"/>
            <a:r>
              <a:rPr lang="en-US" dirty="0" err="1"/>
              <a:t>Terceiro</a:t>
            </a:r>
            <a:r>
              <a:rPr lang="en-US" dirty="0"/>
              <a:t> </a:t>
            </a:r>
            <a:r>
              <a:rPr lang="en-US" dirty="0" err="1"/>
              <a:t>nível</a:t>
            </a:r>
            <a:endParaRPr lang="en-US" dirty="0"/>
          </a:p>
          <a:p>
            <a:pPr lvl="3"/>
            <a:r>
              <a:rPr lang="en-US" dirty="0"/>
              <a:t>Quarto </a:t>
            </a:r>
            <a:r>
              <a:rPr lang="en-US" dirty="0" err="1"/>
              <a:t>nível</a:t>
            </a:r>
            <a:endParaRPr lang="en-US" dirty="0"/>
          </a:p>
          <a:p>
            <a:pPr lvl="4"/>
            <a:r>
              <a:rPr lang="en-US" dirty="0" err="1"/>
              <a:t>Quinto</a:t>
            </a:r>
            <a:r>
              <a:rPr lang="en-US" dirty="0"/>
              <a:t> </a:t>
            </a:r>
            <a:r>
              <a:rPr lang="en-US" dirty="0" err="1"/>
              <a:t>nível</a:t>
            </a:r>
            <a:endParaRPr lang="en-US" dirty="0"/>
          </a:p>
        </p:txBody>
      </p:sp>
      <p:sp>
        <p:nvSpPr>
          <p:cNvPr id="12698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499944"/>
            <a:ext cx="2133600" cy="3242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ClrTx/>
              <a:buSzTx/>
              <a:buFontTx/>
              <a:buNone/>
              <a:defRPr sz="1000" smtClean="0"/>
            </a:lvl1pPr>
          </a:lstStyle>
          <a:p>
            <a:pPr>
              <a:defRPr/>
            </a:pPr>
            <a:fld id="{7B57C844-226E-4C14-BC5E-5C2B26F6A2C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6984" name="Line 8"/>
          <p:cNvSpPr>
            <a:spLocks noChangeShapeType="1"/>
          </p:cNvSpPr>
          <p:nvPr/>
        </p:nvSpPr>
        <p:spPr bwMode="auto">
          <a:xfrm>
            <a:off x="457200" y="993428"/>
            <a:ext cx="8077200" cy="0"/>
          </a:xfrm>
          <a:prstGeom prst="line">
            <a:avLst/>
          </a:prstGeom>
          <a:noFill/>
          <a:ln w="19050">
            <a:solidFill>
              <a:srgbClr val="FF5C00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pt-PT"/>
          </a:p>
        </p:txBody>
      </p:sp>
      <p:sp>
        <p:nvSpPr>
          <p:cNvPr id="14" name="TextBox 13"/>
          <p:cNvSpPr txBox="1"/>
          <p:nvPr userDrawn="1"/>
        </p:nvSpPr>
        <p:spPr bwMode="auto">
          <a:xfrm>
            <a:off x="432048" y="6469444"/>
            <a:ext cx="269979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None/>
              <a:tabLst/>
            </a:pPr>
            <a:r>
              <a:rPr kumimoji="0" lang="pt-PT" sz="18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Calibri Light" pitchFamily="34" charset="0"/>
                <a:ea typeface="+mn-ea"/>
                <a:cs typeface="+mn-cs"/>
              </a:rPr>
              <a:t>Engenharia Informática</a:t>
            </a:r>
          </a:p>
        </p:txBody>
      </p:sp>
      <p:pic>
        <p:nvPicPr>
          <p:cNvPr id="2050" name="Imagem 1">
            <a:extLst>
              <a:ext uri="{FF2B5EF4-FFF2-40B4-BE49-F238E27FC236}">
                <a16:creationId xmlns:a16="http://schemas.microsoft.com/office/drawing/2014/main" id="{C8D07C3F-FAB7-40D9-AC87-5FE29F7CB54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31168"/>
            <a:ext cx="977843" cy="6105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75" r:id="rId2"/>
    <p:sldLayoutId id="2147483677" r:id="rId3"/>
    <p:sldLayoutId id="2147483679" r:id="rId4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FF8000"/>
          </a:solidFill>
          <a:latin typeface="Calibri Light" pitchFamily="34" charset="0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75000"/>
        <a:buFont typeface="Wingdings" pitchFamily="2" charset="2"/>
        <a:buChar char="p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75000"/>
        <a:buFont typeface="Wingdings" pitchFamily="2" charset="2"/>
        <a:buChar char="n"/>
        <a:defRPr sz="24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p"/>
        <a:defRPr sz="20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80000"/>
        <a:buFont typeface="Wingdings" pitchFamily="2" charset="2"/>
        <a:buChar char="§"/>
        <a:defRPr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SzPct val="80000"/>
        <a:buFont typeface="Wingdings" pitchFamily="2" charset="2"/>
        <a:buChar char="§"/>
        <a:defRPr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SzPct val="80000"/>
        <a:buFont typeface="Wingdings" pitchFamily="2" charset="2"/>
        <a:buChar char="§"/>
        <a:defRPr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SzPct val="80000"/>
        <a:buFont typeface="Wingdings" pitchFamily="2" charset="2"/>
        <a:buChar char="§"/>
        <a:defRPr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SzPct val="80000"/>
        <a:buFont typeface="Wingdings" pitchFamily="2" charset="2"/>
        <a:buChar char="§"/>
        <a:defRPr>
          <a:solidFill>
            <a:schemeClr val="tx1"/>
          </a:solidFill>
          <a:latin typeface="+mn-lt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228600" y="2889250"/>
            <a:ext cx="8610600" cy="201613"/>
            <a:chOff x="228600" y="2889250"/>
            <a:chExt cx="8610600" cy="201613"/>
          </a:xfrm>
        </p:grpSpPr>
        <p:sp>
          <p:nvSpPr>
            <p:cNvPr id="8" name="Rectangle 8"/>
            <p:cNvSpPr>
              <a:spLocks noChangeArrowheads="1"/>
            </p:cNvSpPr>
            <p:nvPr/>
          </p:nvSpPr>
          <p:spPr bwMode="auto">
            <a:xfrm>
              <a:off x="228600" y="2889250"/>
              <a:ext cx="2870200" cy="201613"/>
            </a:xfrm>
            <a:prstGeom prst="rect">
              <a:avLst/>
            </a:prstGeom>
            <a:solidFill>
              <a:schemeClr val="bg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pt-PT"/>
            </a:p>
          </p:txBody>
        </p:sp>
        <p:sp>
          <p:nvSpPr>
            <p:cNvPr id="10" name="Rectangle 9"/>
            <p:cNvSpPr>
              <a:spLocks noChangeArrowheads="1"/>
            </p:cNvSpPr>
            <p:nvPr/>
          </p:nvSpPr>
          <p:spPr bwMode="auto">
            <a:xfrm>
              <a:off x="3098800" y="2889250"/>
              <a:ext cx="2870200" cy="201613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pt-PT"/>
            </a:p>
          </p:txBody>
        </p:sp>
        <p:sp>
          <p:nvSpPr>
            <p:cNvPr id="11" name="Rectangle 10"/>
            <p:cNvSpPr>
              <a:spLocks noChangeArrowheads="1"/>
            </p:cNvSpPr>
            <p:nvPr/>
          </p:nvSpPr>
          <p:spPr bwMode="auto">
            <a:xfrm>
              <a:off x="5969000" y="2889250"/>
              <a:ext cx="2870200" cy="201613"/>
            </a:xfrm>
            <a:prstGeom prst="rect">
              <a:avLst/>
            </a:prstGeom>
            <a:solidFill>
              <a:srgbClr val="FF5C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pt-PT"/>
            </a:p>
          </p:txBody>
        </p:sp>
      </p:grpSp>
      <p:sp>
        <p:nvSpPr>
          <p:cNvPr id="4" name="Título 3">
            <a:extLst>
              <a:ext uri="{FF2B5EF4-FFF2-40B4-BE49-F238E27FC236}">
                <a16:creationId xmlns:a16="http://schemas.microsoft.com/office/drawing/2014/main" id="{5A59F0E1-0A41-40FC-86B1-F8365C5D5A4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PT" dirty="0"/>
              <a:t>Destilador Inteligente</a:t>
            </a:r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19AE7104-8C71-4715-A605-C54ABCC75EE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PT" dirty="0"/>
              <a:t>Sérgio Manuel Figueira do Carmo</a:t>
            </a:r>
          </a:p>
        </p:txBody>
      </p:sp>
      <p:sp>
        <p:nvSpPr>
          <p:cNvPr id="6" name="Marcador de Posição do Texto 5">
            <a:extLst>
              <a:ext uri="{FF2B5EF4-FFF2-40B4-BE49-F238E27FC236}">
                <a16:creationId xmlns:a16="http://schemas.microsoft.com/office/drawing/2014/main" id="{9B28DDD5-FB01-4355-AB61-1F32494EB1F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PT" dirty="0"/>
              <a:t>Sérgio Duarte Correia</a:t>
            </a:r>
          </a:p>
        </p:txBody>
      </p:sp>
      <p:sp>
        <p:nvSpPr>
          <p:cNvPr id="7" name="Marcador de Posição do Texto 6">
            <a:extLst>
              <a:ext uri="{FF2B5EF4-FFF2-40B4-BE49-F238E27FC236}">
                <a16:creationId xmlns:a16="http://schemas.microsoft.com/office/drawing/2014/main" id="{4E42050C-BF19-4C32-833F-43BF3FC28E6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PT" dirty="0"/>
              <a:t>19749@ipportalegre.pt</a:t>
            </a:r>
          </a:p>
        </p:txBody>
      </p:sp>
      <p:sp>
        <p:nvSpPr>
          <p:cNvPr id="9" name="Marcador de Posição do Texto 8">
            <a:extLst>
              <a:ext uri="{FF2B5EF4-FFF2-40B4-BE49-F238E27FC236}">
                <a16:creationId xmlns:a16="http://schemas.microsoft.com/office/drawing/2014/main" id="{9A4D50FB-B125-487C-B878-45B3DF644EE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PT" dirty="0"/>
              <a:t>scorreia@ipportalegre.pt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40FBF-01A3-B32F-F675-48AFFAD83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Arquitetura Geral do Destilador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37E54B-BAFE-A73D-1B31-CF4AE055DC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24744"/>
            <a:ext cx="8075240" cy="667845"/>
          </a:xfrm>
        </p:spPr>
        <p:txBody>
          <a:bodyPr/>
          <a:lstStyle/>
          <a:p>
            <a:r>
              <a:rPr lang="pt-PT" dirty="0"/>
              <a:t>Esquema de Processo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8683EE-1B3A-307F-E87E-500D6F4DF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0186BC5-7192-41B1-9288-CA175CD5C9F0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pic>
        <p:nvPicPr>
          <p:cNvPr id="7" name="Imagem 1">
            <a:extLst>
              <a:ext uri="{FF2B5EF4-FFF2-40B4-BE49-F238E27FC236}">
                <a16:creationId xmlns:a16="http://schemas.microsoft.com/office/drawing/2014/main" id="{921E2148-33AA-9BD9-A1CA-02BD289AE5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5008" y="1646508"/>
            <a:ext cx="5760640" cy="4834099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EADCE40E-C66F-A6AE-4FC4-A1F4846116A8}"/>
              </a:ext>
            </a:extLst>
          </p:cNvPr>
          <p:cNvSpPr/>
          <p:nvPr/>
        </p:nvSpPr>
        <p:spPr bwMode="auto">
          <a:xfrm>
            <a:off x="3707904" y="4941168"/>
            <a:ext cx="831139" cy="702915"/>
          </a:xfrm>
          <a:prstGeom prst="ellipse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1851A20-4F18-D0D4-90DA-2062C3A29ADC}"/>
              </a:ext>
            </a:extLst>
          </p:cNvPr>
          <p:cNvSpPr/>
          <p:nvPr/>
        </p:nvSpPr>
        <p:spPr bwMode="auto">
          <a:xfrm>
            <a:off x="4280921" y="1988840"/>
            <a:ext cx="831139" cy="702915"/>
          </a:xfrm>
          <a:prstGeom prst="ellipse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pic>
        <p:nvPicPr>
          <p:cNvPr id="5" name="Imagem 1" descr="Uma imagem com Fios elétricos, cabo, máquina, Engenharia eletrónica&#10;&#10;Descrição gerada automaticamente">
            <a:extLst>
              <a:ext uri="{FF2B5EF4-FFF2-40B4-BE49-F238E27FC236}">
                <a16:creationId xmlns:a16="http://schemas.microsoft.com/office/drawing/2014/main" id="{3B6CCBB3-29D4-9ECB-34E4-396E0E3576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3200" y="1350645"/>
            <a:ext cx="1658343" cy="1934339"/>
          </a:xfrm>
          <a:prstGeom prst="rect">
            <a:avLst/>
          </a:prstGeom>
        </p:spPr>
      </p:pic>
      <p:pic>
        <p:nvPicPr>
          <p:cNvPr id="9" name="Imagem 1" descr="Uma imagem com Fios elétricos, cabo, máquina, Engenharia eletrónica&#10;&#10;Descrição gerada automaticamente">
            <a:extLst>
              <a:ext uri="{FF2B5EF4-FFF2-40B4-BE49-F238E27FC236}">
                <a16:creationId xmlns:a16="http://schemas.microsoft.com/office/drawing/2014/main" id="{2B13FFD4-6CB4-982A-DFD6-0246EC5A99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533" y="3924473"/>
            <a:ext cx="1743261" cy="2033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183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5938 0.03958 L -4.16667E-6 -3.7037E-7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969" y="-199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000"/>
                            </p:stCondLst>
                            <p:childTnLst>
                              <p:par>
                                <p:cTn id="26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9149 -0.00046 L 1.94444E-6 7.56773E-17 " pathEditMode="relative" rAng="0" ptsTypes="AA">
                                      <p:cBhvr>
                                        <p:cTn id="33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56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40FBF-01A3-B32F-F675-48AFFAD83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Arquitetura Geral do Destilador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37E54B-BAFE-A73D-1B31-CF4AE055DC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24744"/>
            <a:ext cx="8075240" cy="667845"/>
          </a:xfrm>
        </p:spPr>
        <p:txBody>
          <a:bodyPr/>
          <a:lstStyle/>
          <a:p>
            <a:r>
              <a:rPr lang="pt-PT" dirty="0"/>
              <a:t>Esquema de Processo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8683EE-1B3A-307F-E87E-500D6F4DF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0186BC5-7192-41B1-9288-CA175CD5C9F0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pic>
        <p:nvPicPr>
          <p:cNvPr id="7" name="Imagem 1">
            <a:extLst>
              <a:ext uri="{FF2B5EF4-FFF2-40B4-BE49-F238E27FC236}">
                <a16:creationId xmlns:a16="http://schemas.microsoft.com/office/drawing/2014/main" id="{921E2148-33AA-9BD9-A1CA-02BD289AE5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5008" y="1646508"/>
            <a:ext cx="5760640" cy="4834099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EADCE40E-C66F-A6AE-4FC4-A1F4846116A8}"/>
              </a:ext>
            </a:extLst>
          </p:cNvPr>
          <p:cNvSpPr/>
          <p:nvPr/>
        </p:nvSpPr>
        <p:spPr bwMode="auto">
          <a:xfrm>
            <a:off x="3707904" y="4941168"/>
            <a:ext cx="831139" cy="702915"/>
          </a:xfrm>
          <a:prstGeom prst="ellipse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1851A20-4F18-D0D4-90DA-2062C3A29ADC}"/>
              </a:ext>
            </a:extLst>
          </p:cNvPr>
          <p:cNvSpPr/>
          <p:nvPr/>
        </p:nvSpPr>
        <p:spPr bwMode="auto">
          <a:xfrm>
            <a:off x="4280921" y="1988840"/>
            <a:ext cx="831139" cy="702915"/>
          </a:xfrm>
          <a:prstGeom prst="ellipse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pic>
        <p:nvPicPr>
          <p:cNvPr id="5" name="Imagem 1" descr="Uma imagem com Fios elétricos, cabo, máquina, Engenharia eletrónica&#10;&#10;Descrição gerada automaticamente">
            <a:extLst>
              <a:ext uri="{FF2B5EF4-FFF2-40B4-BE49-F238E27FC236}">
                <a16:creationId xmlns:a16="http://schemas.microsoft.com/office/drawing/2014/main" id="{3B6CCBB3-29D4-9ECB-34E4-396E0E3576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3200" y="1350645"/>
            <a:ext cx="1658343" cy="1934339"/>
          </a:xfrm>
          <a:prstGeom prst="rect">
            <a:avLst/>
          </a:prstGeom>
        </p:spPr>
      </p:pic>
      <p:pic>
        <p:nvPicPr>
          <p:cNvPr id="9" name="Imagem 1" descr="Uma imagem com Fios elétricos, cabo, máquina, Engenharia eletrónica&#10;&#10;Descrição gerada automaticamente">
            <a:extLst>
              <a:ext uri="{FF2B5EF4-FFF2-40B4-BE49-F238E27FC236}">
                <a16:creationId xmlns:a16="http://schemas.microsoft.com/office/drawing/2014/main" id="{2B13FFD4-6CB4-982A-DFD6-0246EC5A99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533" y="3924473"/>
            <a:ext cx="1743261" cy="2033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692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E9FEE3-5C56-C3A7-F11B-A31FE31434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Arquitetura do Software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1E8BAB-33C2-9F70-6F73-15C3DD1817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0186BC5-7192-41B1-9288-CA175CD5C9F0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grpSp>
        <p:nvGrpSpPr>
          <p:cNvPr id="8" name="Agrupar 6">
            <a:extLst>
              <a:ext uri="{FF2B5EF4-FFF2-40B4-BE49-F238E27FC236}">
                <a16:creationId xmlns:a16="http://schemas.microsoft.com/office/drawing/2014/main" id="{AA4623E8-36B1-BD93-6EA4-BD65A0F77410}"/>
              </a:ext>
            </a:extLst>
          </p:cNvPr>
          <p:cNvGrpSpPr/>
          <p:nvPr/>
        </p:nvGrpSpPr>
        <p:grpSpPr>
          <a:xfrm>
            <a:off x="539552" y="1340768"/>
            <a:ext cx="3024336" cy="4392490"/>
            <a:chOff x="467544" y="1268760"/>
            <a:chExt cx="6912768" cy="1990825"/>
          </a:xfrm>
        </p:grpSpPr>
        <p:sp>
          <p:nvSpPr>
            <p:cNvPr id="9" name="Retângulo 4">
              <a:extLst>
                <a:ext uri="{FF2B5EF4-FFF2-40B4-BE49-F238E27FC236}">
                  <a16:creationId xmlns:a16="http://schemas.microsoft.com/office/drawing/2014/main" id="{FB88E550-5BB9-407B-043E-03A241B36970}"/>
                </a:ext>
              </a:extLst>
            </p:cNvPr>
            <p:cNvSpPr/>
            <p:nvPr/>
          </p:nvSpPr>
          <p:spPr bwMode="auto">
            <a:xfrm>
              <a:off x="467544" y="1268760"/>
              <a:ext cx="6912768" cy="1990824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75000"/>
                <a:buFont typeface="Wingdings" pitchFamily="2" charset="2"/>
                <a:buNone/>
                <a:tabLst/>
              </a:pPr>
              <a:r>
                <a:rPr kumimoji="0" lang="pt-PT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</a:rPr>
                <a:t>Página Web</a:t>
              </a:r>
              <a:endPara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10" name="Retângulo 5">
              <a:extLst>
                <a:ext uri="{FF2B5EF4-FFF2-40B4-BE49-F238E27FC236}">
                  <a16:creationId xmlns:a16="http://schemas.microsoft.com/office/drawing/2014/main" id="{67DE1F8A-86E4-D563-F512-DD95A5AAD96A}"/>
                </a:ext>
              </a:extLst>
            </p:cNvPr>
            <p:cNvSpPr/>
            <p:nvPr/>
          </p:nvSpPr>
          <p:spPr bwMode="auto">
            <a:xfrm>
              <a:off x="467544" y="1627762"/>
              <a:ext cx="6912768" cy="1631823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headEnd type="none" w="med" len="med"/>
              <a:tailEnd type="none" w="med" len="med"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pt-PT" sz="2000" dirty="0">
                <a:solidFill>
                  <a:schemeClr val="bg2">
                    <a:lumMod val="50000"/>
                  </a:schemeClr>
                </a:solidFill>
              </a:endParaRPr>
            </a:p>
            <a:p>
              <a:r>
                <a:rPr lang="pt-PT" sz="2000" dirty="0">
                  <a:solidFill>
                    <a:schemeClr val="bg2">
                      <a:lumMod val="50000"/>
                    </a:schemeClr>
                  </a:solidFill>
                </a:rPr>
                <a:t>Foi desenvolvida em: 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pt-PT" sz="2000" dirty="0">
                  <a:solidFill>
                    <a:schemeClr val="bg2">
                      <a:lumMod val="50000"/>
                    </a:schemeClr>
                  </a:solidFill>
                </a:rPr>
                <a:t>HTML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pt-PT" sz="2000" dirty="0">
                  <a:solidFill>
                    <a:schemeClr val="bg2">
                      <a:lumMod val="50000"/>
                    </a:schemeClr>
                  </a:solidFill>
                </a:rPr>
                <a:t>CSS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pt-PT" sz="2000" dirty="0">
                  <a:solidFill>
                    <a:schemeClr val="bg2">
                      <a:lumMod val="50000"/>
                    </a:schemeClr>
                  </a:solidFill>
                </a:rPr>
                <a:t>JavaScript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pt-PT" sz="2000" dirty="0">
                  <a:solidFill>
                    <a:schemeClr val="bg2">
                      <a:lumMod val="50000"/>
                    </a:schemeClr>
                  </a:solidFill>
                </a:rPr>
                <a:t>AJAX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pt-PT" sz="2000" dirty="0" err="1">
                  <a:solidFill>
                    <a:schemeClr val="bg2">
                      <a:lumMod val="50000"/>
                    </a:schemeClr>
                  </a:solidFill>
                </a:rPr>
                <a:t>WebSockets</a:t>
              </a:r>
              <a:endParaRPr lang="pt-PT" sz="20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pic>
        <p:nvPicPr>
          <p:cNvPr id="16" name="Imagem 23">
            <a:extLst>
              <a:ext uri="{FF2B5EF4-FFF2-40B4-BE49-F238E27FC236}">
                <a16:creationId xmlns:a16="http://schemas.microsoft.com/office/drawing/2014/main" id="{305840D0-9C9D-1FA1-0FC5-BED735545B3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819193" y="1052737"/>
            <a:ext cx="4867607" cy="544720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319006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2B37D-82FF-0538-3E23-BFAE4F8EE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Interface Web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F3BD00-6CB6-D787-24A1-8E4C666EC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0186BC5-7192-41B1-9288-CA175CD5C9F0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pic>
        <p:nvPicPr>
          <p:cNvPr id="5" name="Imagem 24">
            <a:extLst>
              <a:ext uri="{FF2B5EF4-FFF2-40B4-BE49-F238E27FC236}">
                <a16:creationId xmlns:a16="http://schemas.microsoft.com/office/drawing/2014/main" id="{170C24A5-5020-01A8-0288-093C5D1F6C9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43519" y="1196751"/>
            <a:ext cx="8576953" cy="48245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065588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2D41E-BEDB-F7F2-F940-23C8392E30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Configurar uma Rede Wi-Fi Local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B984EB-D1FA-A238-A075-6FBF76E032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0186BC5-7192-41B1-9288-CA175CD5C9F0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AACC170-CB40-0C2D-08D0-4A5234E0DA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6079" y="1474013"/>
            <a:ext cx="8548264" cy="4475267"/>
          </a:xfrm>
        </p:spPr>
      </p:pic>
    </p:spTree>
    <p:extLst>
      <p:ext uri="{BB962C8B-B14F-4D97-AF65-F5344CB8AC3E}">
        <p14:creationId xmlns:p14="http://schemas.microsoft.com/office/powerpoint/2010/main" val="22653626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58518-3B32-4BE5-AEC3-50730A4A3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Ligar ao AP Interno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D39A7C6-8B15-DCAC-CD3F-5B68B42639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50981" y="1124744"/>
            <a:ext cx="5242037" cy="526625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ABC617-0BFD-EEDC-67D6-E080DF2B60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0186BC5-7192-41B1-9288-CA175CD5C9F0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3997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2A259F-6037-9851-2748-4C1342989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Apagar a Rede Wi-Fi Guardada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BABBA1C-F852-3A6E-9E72-1D1ACE3996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72973" y="1108198"/>
            <a:ext cx="4598054" cy="525579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FA677D-377E-C175-9D49-5D6C1414E0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0186BC5-7192-41B1-9288-CA175CD5C9F0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8003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406695-1D2A-4D05-97B4-2BD120458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Firmware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232BFD-BD18-5717-1A35-725C88A39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0186BC5-7192-41B1-9288-CA175CD5C9F0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grpSp>
        <p:nvGrpSpPr>
          <p:cNvPr id="11" name="Agrupar 6">
            <a:extLst>
              <a:ext uri="{FF2B5EF4-FFF2-40B4-BE49-F238E27FC236}">
                <a16:creationId xmlns:a16="http://schemas.microsoft.com/office/drawing/2014/main" id="{E7F7D5D7-3C2B-9CE7-112A-12BF7262363C}"/>
              </a:ext>
            </a:extLst>
          </p:cNvPr>
          <p:cNvGrpSpPr/>
          <p:nvPr/>
        </p:nvGrpSpPr>
        <p:grpSpPr>
          <a:xfrm>
            <a:off x="1115616" y="1185201"/>
            <a:ext cx="6912768" cy="5015160"/>
            <a:chOff x="467544" y="1268760"/>
            <a:chExt cx="6912768" cy="1990824"/>
          </a:xfrm>
        </p:grpSpPr>
        <p:sp>
          <p:nvSpPr>
            <p:cNvPr id="12" name="Retângulo 4">
              <a:extLst>
                <a:ext uri="{FF2B5EF4-FFF2-40B4-BE49-F238E27FC236}">
                  <a16:creationId xmlns:a16="http://schemas.microsoft.com/office/drawing/2014/main" id="{CC563799-2B26-3B91-72C8-4978597A980B}"/>
                </a:ext>
              </a:extLst>
            </p:cNvPr>
            <p:cNvSpPr/>
            <p:nvPr/>
          </p:nvSpPr>
          <p:spPr bwMode="auto">
            <a:xfrm>
              <a:off x="467544" y="1268760"/>
              <a:ext cx="6912768" cy="1990824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75000"/>
                <a:buFont typeface="Wingdings" pitchFamily="2" charset="2"/>
                <a:buNone/>
                <a:tabLst/>
              </a:pPr>
              <a:r>
                <a:rPr kumimoji="0" lang="pt-PT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</a:rPr>
                <a:t>Firmware</a:t>
              </a:r>
              <a:endPara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13" name="Retângulo 5">
              <a:extLst>
                <a:ext uri="{FF2B5EF4-FFF2-40B4-BE49-F238E27FC236}">
                  <a16:creationId xmlns:a16="http://schemas.microsoft.com/office/drawing/2014/main" id="{95403763-677F-1AFD-40E6-6C22E8CCD299}"/>
                </a:ext>
              </a:extLst>
            </p:cNvPr>
            <p:cNvSpPr/>
            <p:nvPr/>
          </p:nvSpPr>
          <p:spPr bwMode="auto">
            <a:xfrm>
              <a:off x="467544" y="1515937"/>
              <a:ext cx="6912768" cy="1743647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headEnd type="none" w="med" len="med"/>
              <a:tailEnd type="none" w="med" len="med"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just"/>
              <a:endParaRPr lang="pt-PT" dirty="0">
                <a:solidFill>
                  <a:schemeClr val="bg2">
                    <a:lumMod val="50000"/>
                  </a:schemeClr>
                </a:solidFill>
              </a:endParaRPr>
            </a:p>
            <a:p>
              <a:pPr marL="457200" indent="-457200" algn="just">
                <a:buFont typeface="Arial" panose="020B0604020202020204" pitchFamily="34" charset="0"/>
                <a:buChar char="•"/>
              </a:pPr>
              <a:r>
                <a:rPr lang="pt-PT" dirty="0">
                  <a:solidFill>
                    <a:schemeClr val="bg2">
                      <a:lumMod val="50000"/>
                    </a:schemeClr>
                  </a:solidFill>
                </a:rPr>
                <a:t>Desenvolvido em C/C++</a:t>
              </a:r>
            </a:p>
            <a:p>
              <a:pPr marL="457200" indent="-457200" algn="just">
                <a:buFont typeface="Arial" panose="020B0604020202020204" pitchFamily="34" charset="0"/>
                <a:buChar char="•"/>
              </a:pPr>
              <a:r>
                <a:rPr lang="pt-PT" dirty="0" err="1">
                  <a:solidFill>
                    <a:schemeClr val="bg2">
                      <a:lumMod val="50000"/>
                    </a:schemeClr>
                  </a:solidFill>
                </a:rPr>
                <a:t>Dualcore</a:t>
              </a:r>
              <a:endParaRPr lang="pt-PT" dirty="0">
                <a:solidFill>
                  <a:schemeClr val="bg2">
                    <a:lumMod val="50000"/>
                  </a:schemeClr>
                </a:solidFill>
              </a:endParaRPr>
            </a:p>
            <a:p>
              <a:pPr marL="457200" indent="-457200" algn="just">
                <a:buFont typeface="Arial" panose="020B0604020202020204" pitchFamily="34" charset="0"/>
                <a:buChar char="•"/>
              </a:pPr>
              <a:r>
                <a:rPr lang="pt-PT" dirty="0">
                  <a:solidFill>
                    <a:schemeClr val="bg2">
                      <a:lumMod val="50000"/>
                    </a:schemeClr>
                  </a:solidFill>
                </a:rPr>
                <a:t>3 Camadas</a:t>
              </a:r>
            </a:p>
            <a:p>
              <a:pPr marL="914400" lvl="1" indent="-457200" algn="just">
                <a:buFont typeface="Arial" panose="020B0604020202020204" pitchFamily="34" charset="0"/>
                <a:buChar char="•"/>
              </a:pPr>
              <a:endParaRPr lang="pt-PT" dirty="0">
                <a:solidFill>
                  <a:schemeClr val="bg2">
                    <a:lumMod val="50000"/>
                  </a:schemeClr>
                </a:solidFill>
              </a:endParaRPr>
            </a:p>
            <a:p>
              <a:pPr algn="just"/>
              <a:endParaRPr lang="pt-PT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pic>
        <p:nvPicPr>
          <p:cNvPr id="6" name="Imagem 21">
            <a:extLst>
              <a:ext uri="{FF2B5EF4-FFF2-40B4-BE49-F238E27FC236}">
                <a16:creationId xmlns:a16="http://schemas.microsoft.com/office/drawing/2014/main" id="{72D01AEB-CF32-EB96-A8B6-D5F4F6E948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776" y="4027487"/>
            <a:ext cx="4265930" cy="200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8930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75690-364B-7917-2012-3C487A9908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Modo Automático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095050-F615-4A2C-C0F2-2DC636B52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0186BC5-7192-41B1-9288-CA175CD5C9F0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93A1C4-4BE4-9D14-AB6B-E1F275D13A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453" y="1268760"/>
            <a:ext cx="8592019" cy="4680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1945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75690-364B-7917-2012-3C487A9908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Modo Manual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095050-F615-4A2C-C0F2-2DC636B52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0186BC5-7192-41B1-9288-CA175CD5C9F0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7D3A6E6-83D0-DC3E-089D-E6BEA1083D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1255418"/>
            <a:ext cx="8496944" cy="5197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411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Descrição do Problema</a:t>
            </a:r>
          </a:p>
        </p:txBody>
      </p:sp>
      <p:sp>
        <p:nvSpPr>
          <p:cNvPr id="2" name="Marcador de Posição de Conteúdo 1"/>
          <p:cNvSpPr>
            <a:spLocks noGrp="1"/>
          </p:cNvSpPr>
          <p:nvPr>
            <p:ph idx="1"/>
          </p:nvPr>
        </p:nvSpPr>
        <p:spPr>
          <a:xfrm>
            <a:off x="457201" y="1700809"/>
            <a:ext cx="4114800" cy="4176464"/>
          </a:xfrm>
        </p:spPr>
        <p:txBody>
          <a:bodyPr/>
          <a:lstStyle/>
          <a:p>
            <a:r>
              <a:rPr lang="pt-PT" dirty="0"/>
              <a:t>Obsoleto </a:t>
            </a:r>
          </a:p>
          <a:p>
            <a:r>
              <a:rPr lang="pt-PT" dirty="0"/>
              <a:t>Analógico</a:t>
            </a:r>
          </a:p>
          <a:p>
            <a:r>
              <a:rPr lang="pt-PT" dirty="0"/>
              <a:t>Componentes avariados</a:t>
            </a:r>
          </a:p>
          <a:p>
            <a:r>
              <a:rPr lang="pt-PT" dirty="0"/>
              <a:t>Modernizar</a:t>
            </a:r>
          </a:p>
          <a:p>
            <a:r>
              <a:rPr lang="pt-PT"/>
              <a:t>Automatizar</a:t>
            </a:r>
            <a:endParaRPr lang="pt-PT" dirty="0"/>
          </a:p>
          <a:p>
            <a:endParaRPr lang="pt-PT" dirty="0"/>
          </a:p>
        </p:txBody>
      </p:sp>
      <p:sp>
        <p:nvSpPr>
          <p:cNvPr id="3" name="Marcador de Posição do Número do Diapositivo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0186BC5-7192-41B1-9288-CA175CD5C9F0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  <p:pic>
        <p:nvPicPr>
          <p:cNvPr id="5" name="Imagem 1" descr="Uma imagem com máquina, texto, Eletrodoméstico, interior&#10;&#10;Descrição gerada automaticamente">
            <a:extLst>
              <a:ext uri="{FF2B5EF4-FFF2-40B4-BE49-F238E27FC236}">
                <a16:creationId xmlns:a16="http://schemas.microsoft.com/office/drawing/2014/main" id="{62663820-1FCD-63AD-7ED0-E0046B72BC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7207" y="1124744"/>
            <a:ext cx="3105970" cy="534629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6552A-3366-D9A6-5EE1-D14F411A0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pt-PT" dirty="0"/>
            </a:br>
            <a:r>
              <a:rPr lang="pt-PT" dirty="0"/>
              <a:t>Demonstração da Máquina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0ACA074-6BC7-60A6-567A-19B566A278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36096" y="1124744"/>
            <a:ext cx="2905065" cy="500538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F12BCA-AC4F-9499-0211-94F08C857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0186BC5-7192-41B1-9288-CA175CD5C9F0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605181-5E89-CC00-4DCD-42587BAD1370}"/>
              </a:ext>
            </a:extLst>
          </p:cNvPr>
          <p:cNvSpPr txBox="1"/>
          <p:nvPr/>
        </p:nvSpPr>
        <p:spPr bwMode="auto">
          <a:xfrm>
            <a:off x="683568" y="2521059"/>
            <a:ext cx="4248472" cy="2246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None/>
              <a:tabLst/>
            </a:pPr>
            <a:r>
              <a:rPr kumimoji="0" lang="pt-PT" sz="2800" b="1" i="0" u="none" strike="noStrike" kern="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Calibri Light" pitchFamily="34" charset="0"/>
                <a:ea typeface="+mn-ea"/>
                <a:cs typeface="+mn-cs"/>
              </a:rPr>
              <a:t>Foi com imenso prazer que a máquina foi entregue ao responsável e às técnicas do laboratório de química no dia 10 – Set -2024</a:t>
            </a:r>
          </a:p>
        </p:txBody>
      </p:sp>
    </p:spTree>
    <p:extLst>
      <p:ext uri="{BB962C8B-B14F-4D97-AF65-F5344CB8AC3E}">
        <p14:creationId xmlns:p14="http://schemas.microsoft.com/office/powerpoint/2010/main" val="21106431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CBE706-539C-18FA-4030-9FBB4183A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Fim da Apresentação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A9843D-1CD8-A199-718A-C8AB10A20E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0186BC5-7192-41B1-9288-CA175CD5C9F0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2B8413B-F88A-495A-AFB5-13B4498DAA8F}"/>
              </a:ext>
            </a:extLst>
          </p:cNvPr>
          <p:cNvGrpSpPr/>
          <p:nvPr/>
        </p:nvGrpSpPr>
        <p:grpSpPr>
          <a:xfrm>
            <a:off x="228600" y="3443411"/>
            <a:ext cx="8610600" cy="201613"/>
            <a:chOff x="228600" y="2889250"/>
            <a:chExt cx="8610600" cy="201613"/>
          </a:xfrm>
        </p:grpSpPr>
        <p:sp>
          <p:nvSpPr>
            <p:cNvPr id="6" name="Rectangle 8">
              <a:extLst>
                <a:ext uri="{FF2B5EF4-FFF2-40B4-BE49-F238E27FC236}">
                  <a16:creationId xmlns:a16="http://schemas.microsoft.com/office/drawing/2014/main" id="{2FD18CC5-5C4C-4F11-8E09-A34F069F1D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8600" y="2889250"/>
              <a:ext cx="2870200" cy="201613"/>
            </a:xfrm>
            <a:prstGeom prst="rect">
              <a:avLst/>
            </a:prstGeom>
            <a:solidFill>
              <a:schemeClr val="bg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pt-PT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8D37DD0-AA7D-B30A-19CE-2D95CA516A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98800" y="2889250"/>
              <a:ext cx="2870200" cy="201613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pt-PT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539BDD7-CD72-681F-58B4-F5080A39B6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69000" y="2889250"/>
              <a:ext cx="2870200" cy="201613"/>
            </a:xfrm>
            <a:prstGeom prst="rect">
              <a:avLst/>
            </a:prstGeom>
            <a:solidFill>
              <a:srgbClr val="FF5C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pt-PT"/>
            </a:p>
          </p:txBody>
        </p:sp>
      </p:grpSp>
      <p:sp>
        <p:nvSpPr>
          <p:cNvPr id="9" name="Título 3">
            <a:extLst>
              <a:ext uri="{FF2B5EF4-FFF2-40B4-BE49-F238E27FC236}">
                <a16:creationId xmlns:a16="http://schemas.microsoft.com/office/drawing/2014/main" id="{A7CE7A5C-1D9C-0BC9-CC34-7243BC15B774}"/>
              </a:ext>
            </a:extLst>
          </p:cNvPr>
          <p:cNvSpPr txBox="1">
            <a:spLocks/>
          </p:cNvSpPr>
          <p:nvPr/>
        </p:nvSpPr>
        <p:spPr bwMode="auto">
          <a:xfrm>
            <a:off x="238820" y="2653109"/>
            <a:ext cx="8568952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8000"/>
                </a:solidFill>
                <a:latin typeface="Calibri Light" pitchFamily="34" charset="0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Garamond" pitchFamily="18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Garamond" pitchFamily="18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Garamond" pitchFamily="18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Garamond" pitchFamily="18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Garamond" pitchFamily="18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Garamond" pitchFamily="18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Garamond" pitchFamily="18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Garamond" pitchFamily="18" charset="0"/>
              </a:defRPr>
            </a:lvl9pPr>
          </a:lstStyle>
          <a:p>
            <a:pPr>
              <a:buClrTx/>
              <a:buSzTx/>
              <a:buFontTx/>
            </a:pPr>
            <a:r>
              <a:rPr lang="pt-PT" kern="0"/>
              <a:t>Destilador Inteligente</a:t>
            </a:r>
            <a:endParaRPr lang="pt-PT" kern="0" dirty="0"/>
          </a:p>
        </p:txBody>
      </p:sp>
    </p:spTree>
    <p:extLst>
      <p:ext uri="{BB962C8B-B14F-4D97-AF65-F5344CB8AC3E}">
        <p14:creationId xmlns:p14="http://schemas.microsoft.com/office/powerpoint/2010/main" val="37358002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11F956-87B1-3B0E-9C18-52065138F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Substituição de Componentes</a:t>
            </a:r>
          </a:p>
        </p:txBody>
      </p:sp>
      <p:pic>
        <p:nvPicPr>
          <p:cNvPr id="6" name="Imagem 1" descr="Uma imagem com texto, Instrumento de medição, eletrónica, manómetro&#10;&#10;Descrição gerada automaticamente">
            <a:extLst>
              <a:ext uri="{FF2B5EF4-FFF2-40B4-BE49-F238E27FC236}">
                <a16:creationId xmlns:a16="http://schemas.microsoft.com/office/drawing/2014/main" id="{758CD8F1-E9A1-5D37-1CA8-6343BB6025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9094" y="1428978"/>
            <a:ext cx="1294846" cy="1269142"/>
          </a:xfrm>
          <a:prstGeom prst="rect">
            <a:avLst/>
          </a:prstGeom>
        </p:spPr>
      </p:pic>
      <p:sp>
        <p:nvSpPr>
          <p:cNvPr id="9" name="Seta: Para a Direita 8">
            <a:extLst>
              <a:ext uri="{FF2B5EF4-FFF2-40B4-BE49-F238E27FC236}">
                <a16:creationId xmlns:a16="http://schemas.microsoft.com/office/drawing/2014/main" id="{5E9117C4-7C2B-A22D-2393-ED8A6C404C5E}"/>
              </a:ext>
            </a:extLst>
          </p:cNvPr>
          <p:cNvSpPr/>
          <p:nvPr/>
        </p:nvSpPr>
        <p:spPr bwMode="auto">
          <a:xfrm>
            <a:off x="3652362" y="1696835"/>
            <a:ext cx="985682" cy="593542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pic>
        <p:nvPicPr>
          <p:cNvPr id="10" name="Imagem 1" descr="Uma imagem com texto, eletrónica, interior, pilha&#10;&#10;Descrição gerada automaticamente">
            <a:extLst>
              <a:ext uri="{FF2B5EF4-FFF2-40B4-BE49-F238E27FC236}">
                <a16:creationId xmlns:a16="http://schemas.microsoft.com/office/drawing/2014/main" id="{AEEA3FC6-E859-DF6E-4ADC-F5FC20013E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835696" y="2968056"/>
            <a:ext cx="1294846" cy="1625530"/>
          </a:xfrm>
          <a:prstGeom prst="rect">
            <a:avLst/>
          </a:prstGeom>
        </p:spPr>
      </p:pic>
      <p:pic>
        <p:nvPicPr>
          <p:cNvPr id="11" name="Picture 8">
            <a:extLst>
              <a:ext uri="{FF2B5EF4-FFF2-40B4-BE49-F238E27FC236}">
                <a16:creationId xmlns:a16="http://schemas.microsoft.com/office/drawing/2014/main" id="{165D9639-2AC9-B2B9-CED3-0ADEA070B7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9575" y="3076469"/>
            <a:ext cx="2104957" cy="1472527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4EC261F9-BCD8-AE2F-CF9F-363B4F20E07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89575" y="1263611"/>
            <a:ext cx="2104957" cy="1782035"/>
          </a:xfrm>
          <a:prstGeom prst="rect">
            <a:avLst/>
          </a:prstGeom>
        </p:spPr>
      </p:pic>
      <p:pic>
        <p:nvPicPr>
          <p:cNvPr id="5" name="Imagem 1">
            <a:extLst>
              <a:ext uri="{FF2B5EF4-FFF2-40B4-BE49-F238E27FC236}">
                <a16:creationId xmlns:a16="http://schemas.microsoft.com/office/drawing/2014/main" id="{675810CD-EC00-1215-D9CF-3416D228A4E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47860" y="4918908"/>
            <a:ext cx="1261803" cy="1315583"/>
          </a:xfrm>
          <a:prstGeom prst="rect">
            <a:avLst/>
          </a:prstGeom>
        </p:spPr>
      </p:pic>
      <p:pic>
        <p:nvPicPr>
          <p:cNvPr id="8" name="Imagem 7" descr="Uma imagem com Engenharia eletrónica, Fios elétricos, eletrónica, circuito&#10;&#10;Descrição gerada automaticamente">
            <a:extLst>
              <a:ext uri="{FF2B5EF4-FFF2-40B4-BE49-F238E27FC236}">
                <a16:creationId xmlns:a16="http://schemas.microsoft.com/office/drawing/2014/main" id="{F7700F63-DDC6-3FC4-6EB6-D1FAC141A595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75254" y="4687485"/>
            <a:ext cx="2313088" cy="1650365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Seta: Para a Direita 8">
            <a:extLst>
              <a:ext uri="{FF2B5EF4-FFF2-40B4-BE49-F238E27FC236}">
                <a16:creationId xmlns:a16="http://schemas.microsoft.com/office/drawing/2014/main" id="{23B220AF-D65C-F93B-B25B-32490726424D}"/>
              </a:ext>
            </a:extLst>
          </p:cNvPr>
          <p:cNvSpPr/>
          <p:nvPr/>
        </p:nvSpPr>
        <p:spPr bwMode="auto">
          <a:xfrm>
            <a:off x="3652362" y="3488381"/>
            <a:ext cx="985682" cy="593542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5" name="Seta: Para a Direita 8">
            <a:extLst>
              <a:ext uri="{FF2B5EF4-FFF2-40B4-BE49-F238E27FC236}">
                <a16:creationId xmlns:a16="http://schemas.microsoft.com/office/drawing/2014/main" id="{7675FDA7-EDEC-C35C-C5C2-905A8FE9D518}"/>
              </a:ext>
            </a:extLst>
          </p:cNvPr>
          <p:cNvSpPr/>
          <p:nvPr/>
        </p:nvSpPr>
        <p:spPr bwMode="auto">
          <a:xfrm>
            <a:off x="3652362" y="5279927"/>
            <a:ext cx="985682" cy="593542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6003883E-D660-43D1-3750-14301EE4097F}"/>
              </a:ext>
            </a:extLst>
          </p:cNvPr>
          <p:cNvSpPr txBox="1">
            <a:spLocks/>
          </p:cNvSpPr>
          <p:nvPr/>
        </p:nvSpPr>
        <p:spPr bwMode="auto">
          <a:xfrm>
            <a:off x="166194" y="1602668"/>
            <a:ext cx="1597494" cy="818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p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p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None/>
            </a:pPr>
            <a:r>
              <a:rPr lang="pt-PT" sz="1600" kern="0" dirty="0"/>
              <a:t>Relógio Temporizador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BD500D8E-7FA4-7D14-A3AD-18AD386687C3}"/>
              </a:ext>
            </a:extLst>
          </p:cNvPr>
          <p:cNvSpPr txBox="1">
            <a:spLocks/>
          </p:cNvSpPr>
          <p:nvPr/>
        </p:nvSpPr>
        <p:spPr bwMode="auto">
          <a:xfrm>
            <a:off x="72008" y="3330860"/>
            <a:ext cx="1699828" cy="818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p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p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None/>
            </a:pPr>
            <a:r>
              <a:rPr lang="pt-PT" sz="1600" kern="0" dirty="0"/>
              <a:t>Sensor de Nível Analógico x2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8A14768E-7481-2843-4077-F9DACE86FCDC}"/>
              </a:ext>
            </a:extLst>
          </p:cNvPr>
          <p:cNvSpPr txBox="1">
            <a:spLocks/>
          </p:cNvSpPr>
          <p:nvPr/>
        </p:nvSpPr>
        <p:spPr bwMode="auto">
          <a:xfrm>
            <a:off x="158200" y="5275076"/>
            <a:ext cx="1597494" cy="818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p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p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None/>
            </a:pPr>
            <a:r>
              <a:rPr lang="pt-PT" sz="1600" kern="0" dirty="0" err="1"/>
              <a:t>Contator</a:t>
            </a:r>
            <a:endParaRPr lang="pt-PT" sz="1600" kern="0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79A71565-D2A4-57A6-BCB0-DF35D1B0130D}"/>
              </a:ext>
            </a:extLst>
          </p:cNvPr>
          <p:cNvSpPr txBox="1">
            <a:spLocks/>
          </p:cNvSpPr>
          <p:nvPr/>
        </p:nvSpPr>
        <p:spPr bwMode="auto">
          <a:xfrm>
            <a:off x="7431479" y="2011557"/>
            <a:ext cx="1597494" cy="409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p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p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None/>
            </a:pPr>
            <a:r>
              <a:rPr lang="pt-PT" sz="1600" kern="0" dirty="0"/>
              <a:t>ESP32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BB5F302F-961D-41D1-E073-D1BCCCF6EC4E}"/>
              </a:ext>
            </a:extLst>
          </p:cNvPr>
          <p:cNvSpPr txBox="1">
            <a:spLocks/>
          </p:cNvSpPr>
          <p:nvPr/>
        </p:nvSpPr>
        <p:spPr bwMode="auto">
          <a:xfrm>
            <a:off x="7380312" y="3330860"/>
            <a:ext cx="1699828" cy="818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p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p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None/>
            </a:pPr>
            <a:r>
              <a:rPr lang="pt-PT" sz="1600" kern="0" dirty="0"/>
              <a:t>Sensor de Nível Ótico Digital x3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38FEEE11-8158-A246-6A41-FB2725BF7151}"/>
              </a:ext>
            </a:extLst>
          </p:cNvPr>
          <p:cNvSpPr txBox="1">
            <a:spLocks/>
          </p:cNvSpPr>
          <p:nvPr/>
        </p:nvSpPr>
        <p:spPr bwMode="auto">
          <a:xfrm>
            <a:off x="7466504" y="5275076"/>
            <a:ext cx="1597494" cy="818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p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p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None/>
            </a:pPr>
            <a:r>
              <a:rPr lang="pt-PT" sz="1600" kern="0" dirty="0"/>
              <a:t>Relé x8</a:t>
            </a:r>
          </a:p>
        </p:txBody>
      </p:sp>
    </p:spTree>
    <p:extLst>
      <p:ext uri="{BB962C8B-B14F-4D97-AF65-F5344CB8AC3E}">
        <p14:creationId xmlns:p14="http://schemas.microsoft.com/office/powerpoint/2010/main" val="33831229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5E196-322E-CA48-0A24-D2EF0C893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Componente de Energia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2E8397-4E66-8C42-A857-23A2D66E65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916832"/>
            <a:ext cx="4330824" cy="4214093"/>
          </a:xfrm>
        </p:spPr>
        <p:txBody>
          <a:bodyPr/>
          <a:lstStyle/>
          <a:p>
            <a:r>
              <a:rPr lang="pt-PT" dirty="0"/>
              <a:t>Barramento de ligações </a:t>
            </a:r>
          </a:p>
          <a:p>
            <a:r>
              <a:rPr lang="pt-PT" dirty="0"/>
              <a:t>Cablagem nova</a:t>
            </a:r>
          </a:p>
          <a:p>
            <a:r>
              <a:rPr lang="pt-PT" dirty="0"/>
              <a:t>Fonte de 5v</a:t>
            </a:r>
          </a:p>
          <a:p>
            <a:r>
              <a:rPr lang="pt-PT" dirty="0"/>
              <a:t>Sistema de proteção de baixa e alta tensão.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FAB806-4876-D4F1-EDA8-0305C35858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0186BC5-7192-41B1-9288-CA175CD5C9F0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pic>
        <p:nvPicPr>
          <p:cNvPr id="5" name="Imagem 1" descr="Uma imagem com Fios elétricos, eletrónica, Engenharia eletrónica, cabo&#10;&#10;Descrição gerada automaticamente">
            <a:extLst>
              <a:ext uri="{FF2B5EF4-FFF2-40B4-BE49-F238E27FC236}">
                <a16:creationId xmlns:a16="http://schemas.microsoft.com/office/drawing/2014/main" id="{8F0A4E20-CD6C-4D54-8BF3-C49C51A631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5798" y="2118571"/>
            <a:ext cx="3768918" cy="3210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734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40FBF-01A3-B32F-F675-48AFFAD83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Arquitetura Geral do Destilador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37E54B-BAFE-A73D-1B31-CF4AE055DC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24744"/>
            <a:ext cx="8075240" cy="667845"/>
          </a:xfrm>
        </p:spPr>
        <p:txBody>
          <a:bodyPr/>
          <a:lstStyle/>
          <a:p>
            <a:r>
              <a:rPr lang="pt-PT" dirty="0"/>
              <a:t>Esquema de Processo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8683EE-1B3A-307F-E87E-500D6F4DF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0186BC5-7192-41B1-9288-CA175CD5C9F0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pic>
        <p:nvPicPr>
          <p:cNvPr id="7" name="Imagem 1">
            <a:extLst>
              <a:ext uri="{FF2B5EF4-FFF2-40B4-BE49-F238E27FC236}">
                <a16:creationId xmlns:a16="http://schemas.microsoft.com/office/drawing/2014/main" id="{921E2148-33AA-9BD9-A1CA-02BD289AE5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5008" y="1646508"/>
            <a:ext cx="5760640" cy="4834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3083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40FBF-01A3-B32F-F675-48AFFAD83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Arquitetura Geral do Destilador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37E54B-BAFE-A73D-1B31-CF4AE055DC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24744"/>
            <a:ext cx="8075240" cy="667845"/>
          </a:xfrm>
        </p:spPr>
        <p:txBody>
          <a:bodyPr/>
          <a:lstStyle/>
          <a:p>
            <a:r>
              <a:rPr lang="pt-PT" dirty="0"/>
              <a:t>Esquema de Processo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8683EE-1B3A-307F-E87E-500D6F4DF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0186BC5-7192-41B1-9288-CA175CD5C9F0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pic>
        <p:nvPicPr>
          <p:cNvPr id="7" name="Imagem 1">
            <a:extLst>
              <a:ext uri="{FF2B5EF4-FFF2-40B4-BE49-F238E27FC236}">
                <a16:creationId xmlns:a16="http://schemas.microsoft.com/office/drawing/2014/main" id="{921E2148-33AA-9BD9-A1CA-02BD289AE5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5008" y="1646508"/>
            <a:ext cx="5760640" cy="4834099"/>
          </a:xfrm>
          <a:prstGeom prst="rect">
            <a:avLst/>
          </a:prstGeom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656B61D6-A72E-C732-ECF0-326653303E1D}"/>
              </a:ext>
            </a:extLst>
          </p:cNvPr>
          <p:cNvSpPr/>
          <p:nvPr/>
        </p:nvSpPr>
        <p:spPr bwMode="auto">
          <a:xfrm>
            <a:off x="5724128" y="3798709"/>
            <a:ext cx="826864" cy="854428"/>
          </a:xfrm>
          <a:prstGeom prst="rect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518D3AF4-D9BE-88C7-5858-B17961B231AC}"/>
              </a:ext>
            </a:extLst>
          </p:cNvPr>
          <p:cNvSpPr/>
          <p:nvPr/>
        </p:nvSpPr>
        <p:spPr bwMode="auto">
          <a:xfrm>
            <a:off x="6550992" y="3798708"/>
            <a:ext cx="397272" cy="1214467"/>
          </a:xfrm>
          <a:prstGeom prst="rect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9DEB94A-6B0A-8B2B-FE43-526595086746}"/>
              </a:ext>
            </a:extLst>
          </p:cNvPr>
          <p:cNvSpPr/>
          <p:nvPr/>
        </p:nvSpPr>
        <p:spPr bwMode="auto">
          <a:xfrm>
            <a:off x="5797321" y="4293096"/>
            <a:ext cx="753671" cy="288032"/>
          </a:xfrm>
          <a:prstGeom prst="ellipse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pic>
        <p:nvPicPr>
          <p:cNvPr id="6" name="Imagem 1">
            <a:extLst>
              <a:ext uri="{FF2B5EF4-FFF2-40B4-BE49-F238E27FC236}">
                <a16:creationId xmlns:a16="http://schemas.microsoft.com/office/drawing/2014/main" id="{A6669F5E-3B4A-B9BF-87E1-08DA982ADA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25248" y="1400067"/>
            <a:ext cx="1848207" cy="2749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818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9896 0.29143 L 4.16667E-6 3.7037E-7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948" y="-1458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40FBF-01A3-B32F-F675-48AFFAD83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Arquitetura Geral do Destilador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37E54B-BAFE-A73D-1B31-CF4AE055DC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24744"/>
            <a:ext cx="8075240" cy="667845"/>
          </a:xfrm>
        </p:spPr>
        <p:txBody>
          <a:bodyPr/>
          <a:lstStyle/>
          <a:p>
            <a:r>
              <a:rPr lang="pt-PT" dirty="0"/>
              <a:t>Esquema de Processo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8683EE-1B3A-307F-E87E-500D6F4DF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0186BC5-7192-41B1-9288-CA175CD5C9F0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pic>
        <p:nvPicPr>
          <p:cNvPr id="7" name="Imagem 1">
            <a:extLst>
              <a:ext uri="{FF2B5EF4-FFF2-40B4-BE49-F238E27FC236}">
                <a16:creationId xmlns:a16="http://schemas.microsoft.com/office/drawing/2014/main" id="{921E2148-33AA-9BD9-A1CA-02BD289AE5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5008" y="1646508"/>
            <a:ext cx="5760640" cy="4834099"/>
          </a:xfrm>
          <a:prstGeom prst="rect">
            <a:avLst/>
          </a:prstGeom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656B61D6-A72E-C732-ECF0-326653303E1D}"/>
              </a:ext>
            </a:extLst>
          </p:cNvPr>
          <p:cNvSpPr/>
          <p:nvPr/>
        </p:nvSpPr>
        <p:spPr bwMode="auto">
          <a:xfrm>
            <a:off x="5724128" y="3798709"/>
            <a:ext cx="826864" cy="854428"/>
          </a:xfrm>
          <a:prstGeom prst="rect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518D3AF4-D9BE-88C7-5858-B17961B231AC}"/>
              </a:ext>
            </a:extLst>
          </p:cNvPr>
          <p:cNvSpPr/>
          <p:nvPr/>
        </p:nvSpPr>
        <p:spPr bwMode="auto">
          <a:xfrm>
            <a:off x="6550992" y="3798708"/>
            <a:ext cx="397272" cy="1214467"/>
          </a:xfrm>
          <a:prstGeom prst="rect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9DEB94A-6B0A-8B2B-FE43-526595086746}"/>
              </a:ext>
            </a:extLst>
          </p:cNvPr>
          <p:cNvSpPr/>
          <p:nvPr/>
        </p:nvSpPr>
        <p:spPr bwMode="auto">
          <a:xfrm>
            <a:off x="5797321" y="4293096"/>
            <a:ext cx="753671" cy="288032"/>
          </a:xfrm>
          <a:prstGeom prst="ellipse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pic>
        <p:nvPicPr>
          <p:cNvPr id="6" name="Imagem 1">
            <a:extLst>
              <a:ext uri="{FF2B5EF4-FFF2-40B4-BE49-F238E27FC236}">
                <a16:creationId xmlns:a16="http://schemas.microsoft.com/office/drawing/2014/main" id="{A6669F5E-3B4A-B9BF-87E1-08DA982ADA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25248" y="1400067"/>
            <a:ext cx="1848207" cy="2749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749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53" presetClass="exit" presetSubtype="3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53" presetClass="exit" presetSubtype="32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53" presetClass="exit" presetSubtype="32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40FBF-01A3-B32F-F675-48AFFAD83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Arquitetura Geral do Destilador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37E54B-BAFE-A73D-1B31-CF4AE055DC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24744"/>
            <a:ext cx="8075240" cy="667845"/>
          </a:xfrm>
        </p:spPr>
        <p:txBody>
          <a:bodyPr/>
          <a:lstStyle/>
          <a:p>
            <a:r>
              <a:rPr lang="pt-PT" dirty="0"/>
              <a:t>Esquema de Processo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8683EE-1B3A-307F-E87E-500D6F4DF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0186BC5-7192-41B1-9288-CA175CD5C9F0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pic>
        <p:nvPicPr>
          <p:cNvPr id="7" name="Imagem 1">
            <a:extLst>
              <a:ext uri="{FF2B5EF4-FFF2-40B4-BE49-F238E27FC236}">
                <a16:creationId xmlns:a16="http://schemas.microsoft.com/office/drawing/2014/main" id="{921E2148-33AA-9BD9-A1CA-02BD289AE5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5008" y="1646508"/>
            <a:ext cx="5760640" cy="4834099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8CE54EEF-F8D6-CADF-B9B3-8BFF15E3C437}"/>
              </a:ext>
            </a:extLst>
          </p:cNvPr>
          <p:cNvSpPr/>
          <p:nvPr/>
        </p:nvSpPr>
        <p:spPr bwMode="auto">
          <a:xfrm>
            <a:off x="6948264" y="4149080"/>
            <a:ext cx="680477" cy="702915"/>
          </a:xfrm>
          <a:prstGeom prst="ellipse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pic>
        <p:nvPicPr>
          <p:cNvPr id="5" name="Imagem 1">
            <a:extLst>
              <a:ext uri="{FF2B5EF4-FFF2-40B4-BE49-F238E27FC236}">
                <a16:creationId xmlns:a16="http://schemas.microsoft.com/office/drawing/2014/main" id="{3DF758B1-633E-95E9-0F56-8539D1A037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25248" y="1384279"/>
            <a:ext cx="1848207" cy="2473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242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1546 0.26458 L 4.16667E-6 -0.00857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764" y="-1365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40FBF-01A3-B32F-F675-48AFFAD83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Arquitetura Geral do Destilador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37E54B-BAFE-A73D-1B31-CF4AE055DC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24744"/>
            <a:ext cx="8075240" cy="667845"/>
          </a:xfrm>
        </p:spPr>
        <p:txBody>
          <a:bodyPr/>
          <a:lstStyle/>
          <a:p>
            <a:r>
              <a:rPr lang="pt-PT" dirty="0"/>
              <a:t>Esquema de Processo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8683EE-1B3A-307F-E87E-500D6F4DF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0186BC5-7192-41B1-9288-CA175CD5C9F0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pic>
        <p:nvPicPr>
          <p:cNvPr id="7" name="Imagem 1">
            <a:extLst>
              <a:ext uri="{FF2B5EF4-FFF2-40B4-BE49-F238E27FC236}">
                <a16:creationId xmlns:a16="http://schemas.microsoft.com/office/drawing/2014/main" id="{921E2148-33AA-9BD9-A1CA-02BD289AE5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5008" y="1646508"/>
            <a:ext cx="5760640" cy="4834099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8CE54EEF-F8D6-CADF-B9B3-8BFF15E3C437}"/>
              </a:ext>
            </a:extLst>
          </p:cNvPr>
          <p:cNvSpPr/>
          <p:nvPr/>
        </p:nvSpPr>
        <p:spPr bwMode="auto">
          <a:xfrm>
            <a:off x="6948264" y="4149080"/>
            <a:ext cx="680477" cy="702915"/>
          </a:xfrm>
          <a:prstGeom prst="ellipse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pic>
        <p:nvPicPr>
          <p:cNvPr id="13" name="Imagem 1">
            <a:extLst>
              <a:ext uri="{FF2B5EF4-FFF2-40B4-BE49-F238E27FC236}">
                <a16:creationId xmlns:a16="http://schemas.microsoft.com/office/drawing/2014/main" id="{E6FB2FBB-51DF-9906-941C-076D26BB43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25249" y="1387577"/>
            <a:ext cx="1848207" cy="2473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196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53" presetClass="exit" presetSubtype="3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theme/theme1.xml><?xml version="1.0" encoding="utf-8"?>
<a:theme xmlns:a="http://schemas.openxmlformats.org/drawingml/2006/main" name="Level">
  <a:themeElements>
    <a:clrScheme name="Level 6">
      <a:dk1>
        <a:srgbClr val="000000"/>
      </a:dk1>
      <a:lt1>
        <a:srgbClr val="FFFFFF"/>
      </a:lt1>
      <a:dk2>
        <a:srgbClr val="666699"/>
      </a:dk2>
      <a:lt2>
        <a:srgbClr val="FFCC00"/>
      </a:lt2>
      <a:accent1>
        <a:srgbClr val="FF9900"/>
      </a:accent1>
      <a:accent2>
        <a:srgbClr val="FF0000"/>
      </a:accent2>
      <a:accent3>
        <a:srgbClr val="FFFFFF"/>
      </a:accent3>
      <a:accent4>
        <a:srgbClr val="000000"/>
      </a:accent4>
      <a:accent5>
        <a:srgbClr val="FFCAAA"/>
      </a:accent5>
      <a:accent6>
        <a:srgbClr val="E70000"/>
      </a:accent6>
      <a:hlink>
        <a:srgbClr val="666699"/>
      </a:hlink>
      <a:folHlink>
        <a:srgbClr val="999966"/>
      </a:folHlink>
    </a:clrScheme>
    <a:fontScheme name="Level">
      <a:majorFont>
        <a:latin typeface="Garamond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>
            <a:schemeClr val="bg2"/>
          </a:buClr>
          <a:buSzPct val="75000"/>
          <a:buFont typeface="Wingdings" pitchFamily="2" charset="2"/>
          <a:buNone/>
          <a:tabLst/>
          <a:defRPr kumimoji="0" lang="en-GB" sz="2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>
            <a:schemeClr val="bg2"/>
          </a:buClr>
          <a:buSzPct val="75000"/>
          <a:buFont typeface="Wingdings" pitchFamily="2" charset="2"/>
          <a:buNone/>
          <a:tabLst/>
          <a:defRPr kumimoji="0" lang="en-GB" sz="2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</a:defRPr>
        </a:defPPr>
      </a:lstStyle>
    </a:lnDef>
    <a:txDef>
      <a:spPr bwMode="auto">
        <a:noFill/>
        <a:ln w="9525">
          <a:noFill/>
          <a:miter lim="800000"/>
          <a:headEnd/>
          <a:tailEnd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>
            <a:schemeClr val="bg2"/>
          </a:buClr>
          <a:buSzPct val="75000"/>
          <a:buFont typeface="Wingdings" pitchFamily="2" charset="2"/>
          <a:buNone/>
          <a:tabLst/>
          <a:defRPr kumimoji="0" sz="2800" b="0" i="0" u="none" strike="noStrike" kern="0" cap="none" spc="0" normalizeH="0" baseline="0" noProof="0" dirty="0" err="1" smtClean="0">
            <a:ln>
              <a:noFill/>
            </a:ln>
            <a:solidFill>
              <a:schemeClr val="tx1">
                <a:lumMod val="85000"/>
                <a:lumOff val="15000"/>
              </a:schemeClr>
            </a:solidFill>
            <a:effectLst/>
            <a:uLnTx/>
            <a:uFillTx/>
            <a:latin typeface="Calibri Light" pitchFamily="34" charset="0"/>
            <a:ea typeface="+mn-ea"/>
            <a:cs typeface="+mn-cs"/>
          </a:defRPr>
        </a:defPPr>
      </a:lstStyle>
    </a:txDef>
  </a:objectDefaults>
  <a:extraClrSchemeLst>
    <a:extraClrScheme>
      <a:clrScheme name="Level 1">
        <a:dk1>
          <a:srgbClr val="006699"/>
        </a:dk1>
        <a:lt1>
          <a:srgbClr val="FFFFFF"/>
        </a:lt1>
        <a:dk2>
          <a:srgbClr val="000000"/>
        </a:dk2>
        <a:lt2>
          <a:srgbClr val="99FF99"/>
        </a:lt2>
        <a:accent1>
          <a:srgbClr val="00CC99"/>
        </a:accent1>
        <a:accent2>
          <a:srgbClr val="009999"/>
        </a:accent2>
        <a:accent3>
          <a:srgbClr val="AAAAAA"/>
        </a:accent3>
        <a:accent4>
          <a:srgbClr val="DADADA"/>
        </a:accent4>
        <a:accent5>
          <a:srgbClr val="AAE2CA"/>
        </a:accent5>
        <a:accent6>
          <a:srgbClr val="008A8A"/>
        </a:accent6>
        <a:hlink>
          <a:srgbClr val="0066FF"/>
        </a:hlink>
        <a:folHlink>
          <a:srgbClr val="989CBA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vel 2">
        <a:dk1>
          <a:srgbClr val="808000"/>
        </a:dk1>
        <a:lt1>
          <a:srgbClr val="FFFFFF"/>
        </a:lt1>
        <a:dk2>
          <a:srgbClr val="5C271E"/>
        </a:dk2>
        <a:lt2>
          <a:srgbClr val="FFDD89"/>
        </a:lt2>
        <a:accent1>
          <a:srgbClr val="CC6600"/>
        </a:accent1>
        <a:accent2>
          <a:srgbClr val="CC9900"/>
        </a:accent2>
        <a:accent3>
          <a:srgbClr val="B5ACAB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vel 3">
        <a:dk1>
          <a:srgbClr val="763B00"/>
        </a:dk1>
        <a:lt1>
          <a:srgbClr val="FFFFFF"/>
        </a:lt1>
        <a:dk2>
          <a:srgbClr val="330000"/>
        </a:dk2>
        <a:lt2>
          <a:srgbClr val="CC9900"/>
        </a:lt2>
        <a:accent1>
          <a:srgbClr val="FFCC00"/>
        </a:accent1>
        <a:accent2>
          <a:srgbClr val="CC3300"/>
        </a:accent2>
        <a:accent3>
          <a:srgbClr val="ADAAAA"/>
        </a:accent3>
        <a:accent4>
          <a:srgbClr val="DADADA"/>
        </a:accent4>
        <a:accent5>
          <a:srgbClr val="FFE2AA"/>
        </a:accent5>
        <a:accent6>
          <a:srgbClr val="B92D00"/>
        </a:accent6>
        <a:hlink>
          <a:srgbClr val="666699"/>
        </a:hlink>
        <a:folHlink>
          <a:srgbClr val="9999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vel 4">
        <a:dk1>
          <a:srgbClr val="6D3696"/>
        </a:dk1>
        <a:lt1>
          <a:srgbClr val="FFFFFF"/>
        </a:lt1>
        <a:dk2>
          <a:srgbClr val="51255D"/>
        </a:dk2>
        <a:lt2>
          <a:srgbClr val="FFFFCC"/>
        </a:lt2>
        <a:accent1>
          <a:srgbClr val="666699"/>
        </a:accent1>
        <a:accent2>
          <a:srgbClr val="800080"/>
        </a:accent2>
        <a:accent3>
          <a:srgbClr val="B3ACB6"/>
        </a:accent3>
        <a:accent4>
          <a:srgbClr val="DADADA"/>
        </a:accent4>
        <a:accent5>
          <a:srgbClr val="B8B8CA"/>
        </a:accent5>
        <a:accent6>
          <a:srgbClr val="730073"/>
        </a:accent6>
        <a:hlink>
          <a:srgbClr val="CCCC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vel 5">
        <a:dk1>
          <a:srgbClr val="CC6600"/>
        </a:dk1>
        <a:lt1>
          <a:srgbClr val="FFFFFF"/>
        </a:lt1>
        <a:dk2>
          <a:srgbClr val="4A553B"/>
        </a:dk2>
        <a:lt2>
          <a:srgbClr val="FFBF1F"/>
        </a:lt2>
        <a:accent1>
          <a:srgbClr val="FFCC00"/>
        </a:accent1>
        <a:accent2>
          <a:srgbClr val="CC9900"/>
        </a:accent2>
        <a:accent3>
          <a:srgbClr val="B1B4AF"/>
        </a:accent3>
        <a:accent4>
          <a:srgbClr val="DADADA"/>
        </a:accent4>
        <a:accent5>
          <a:srgbClr val="FFE2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vel 6">
        <a:dk1>
          <a:srgbClr val="000000"/>
        </a:dk1>
        <a:lt1>
          <a:srgbClr val="FFFFFF"/>
        </a:lt1>
        <a:dk2>
          <a:srgbClr val="666699"/>
        </a:dk2>
        <a:lt2>
          <a:srgbClr val="FFCC00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666699"/>
        </a:hlink>
        <a:folHlink>
          <a:srgbClr val="9999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vel 7">
        <a:dk1>
          <a:srgbClr val="000000"/>
        </a:dk1>
        <a:lt1>
          <a:srgbClr val="FFFFFF"/>
        </a:lt1>
        <a:dk2>
          <a:srgbClr val="CC3300"/>
        </a:dk2>
        <a:lt2>
          <a:srgbClr val="66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CC9900"/>
        </a:hlink>
        <a:folHlink>
          <a:srgbClr val="9966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vel 8">
        <a:dk1>
          <a:srgbClr val="000000"/>
        </a:dk1>
        <a:lt1>
          <a:srgbClr val="FFFFFF"/>
        </a:lt1>
        <a:dk2>
          <a:srgbClr val="999900"/>
        </a:dk2>
        <a:lt2>
          <a:srgbClr val="666600"/>
        </a:lt2>
        <a:accent1>
          <a:srgbClr val="99CC00"/>
        </a:accent1>
        <a:accent2>
          <a:srgbClr val="CCCC66"/>
        </a:accent2>
        <a:accent3>
          <a:srgbClr val="FFFFFF"/>
        </a:accent3>
        <a:accent4>
          <a:srgbClr val="000000"/>
        </a:accent4>
        <a:accent5>
          <a:srgbClr val="CAE2AA"/>
        </a:accent5>
        <a:accent6>
          <a:srgbClr val="B9B95C"/>
        </a:accent6>
        <a:hlink>
          <a:srgbClr val="FFCC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2881</TotalTime>
  <Words>881</Words>
  <Application>Microsoft Office PowerPoint</Application>
  <PresentationFormat>On-screen Show (4:3)</PresentationFormat>
  <Paragraphs>139</Paragraphs>
  <Slides>21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0" baseType="lpstr">
      <vt:lpstr>Arial</vt:lpstr>
      <vt:lpstr>Calibri</vt:lpstr>
      <vt:lpstr>Calibri Light</vt:lpstr>
      <vt:lpstr>Cambria</vt:lpstr>
      <vt:lpstr>Garamond</vt:lpstr>
      <vt:lpstr>Times New Roman</vt:lpstr>
      <vt:lpstr>Verdana</vt:lpstr>
      <vt:lpstr>Wingdings</vt:lpstr>
      <vt:lpstr>Level</vt:lpstr>
      <vt:lpstr>Destilador Inteligente</vt:lpstr>
      <vt:lpstr>Descrição do Problema</vt:lpstr>
      <vt:lpstr>Substituição de Componentes</vt:lpstr>
      <vt:lpstr>Componente de Energia</vt:lpstr>
      <vt:lpstr>Arquitetura Geral do Destilador</vt:lpstr>
      <vt:lpstr>Arquitetura Geral do Destilador</vt:lpstr>
      <vt:lpstr>Arquitetura Geral do Destilador</vt:lpstr>
      <vt:lpstr>Arquitetura Geral do Destilador</vt:lpstr>
      <vt:lpstr>Arquitetura Geral do Destilador</vt:lpstr>
      <vt:lpstr>Arquitetura Geral do Destilador</vt:lpstr>
      <vt:lpstr>Arquitetura Geral do Destilador</vt:lpstr>
      <vt:lpstr>Arquitetura do Software</vt:lpstr>
      <vt:lpstr>Interface Web</vt:lpstr>
      <vt:lpstr>Configurar uma Rede Wi-Fi Local</vt:lpstr>
      <vt:lpstr>Ligar ao AP Interno</vt:lpstr>
      <vt:lpstr>Apagar a Rede Wi-Fi Guardada</vt:lpstr>
      <vt:lpstr>Firmware</vt:lpstr>
      <vt:lpstr>Modo Automático</vt:lpstr>
      <vt:lpstr>Modo Manual</vt:lpstr>
      <vt:lpstr> Demonstração da Máquina</vt:lpstr>
      <vt:lpstr>Fim da Apresentação</vt:lpstr>
    </vt:vector>
  </TitlesOfParts>
  <Company>EST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Agent Oriented Organization Modeling using Information Field Theory</dc:title>
  <dc:creator>Valentim Realinho</dc:creator>
  <cp:lastModifiedBy>Sergio Carmo</cp:lastModifiedBy>
  <cp:revision>152</cp:revision>
  <dcterms:created xsi:type="dcterms:W3CDTF">2000-07-15T21:15:25Z</dcterms:created>
  <dcterms:modified xsi:type="dcterms:W3CDTF">2024-09-12T22:59:59Z</dcterms:modified>
</cp:coreProperties>
</file>